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71" r:id="rId10"/>
    <p:sldId id="270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6CF43-6696-4697-B14B-6BEC66B65587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08735-9A3F-43A3-80CD-91040AA0BC5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532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8735-9A3F-43A3-80CD-91040AA0BC5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3584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8735-9A3F-43A3-80CD-91040AA0BC5E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858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8735-9A3F-43A3-80CD-91040AA0BC5E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1483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8735-9A3F-43A3-80CD-91040AA0BC5E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433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8735-9A3F-43A3-80CD-91040AA0BC5E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0859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8735-9A3F-43A3-80CD-91040AA0BC5E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761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8735-9A3F-43A3-80CD-91040AA0BC5E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00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8735-9A3F-43A3-80CD-91040AA0BC5E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8016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8735-9A3F-43A3-80CD-91040AA0BC5E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424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8735-9A3F-43A3-80CD-91040AA0BC5E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052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60263-E15D-4C97-B008-E9182408C63F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6A27B-315D-40B5-A66E-73E33A9C70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21.jpeg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hyperlink" Target="http://upload.wikimedia.org/wikipedia/commons/2/28/Villecomtal_arros_1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2/28/Villecomtal_arros_1.jpg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wmf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3"/>
          <p:cNvSpPr/>
          <p:nvPr/>
        </p:nvSpPr>
        <p:spPr>
          <a:xfrm>
            <a:off x="1115616" y="476672"/>
            <a:ext cx="7056437" cy="324036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dirty="0">
                <a:solidFill>
                  <a:schemeClr val="tx1"/>
                </a:solidFill>
                <a:latin typeface="Comic Sans MS" pitchFamily="66" charset="0"/>
              </a:rPr>
              <a:t>PRESENTATION DE L’ENSEIGNEMENT D’EXPLORATION </a:t>
            </a:r>
          </a:p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6600" b="1" dirty="0">
                <a:solidFill>
                  <a:schemeClr val="tx1"/>
                </a:solidFill>
              </a:rPr>
              <a:t>BIOTECHNOLOGIES</a:t>
            </a:r>
            <a:r>
              <a:rPr lang="fr-FR" sz="6600" dirty="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2" name="Groupe 3"/>
          <p:cNvGrpSpPr>
            <a:grpSpLocks/>
          </p:cNvGrpSpPr>
          <p:nvPr/>
        </p:nvGrpSpPr>
        <p:grpSpPr bwMode="auto">
          <a:xfrm>
            <a:off x="468313" y="4076700"/>
            <a:ext cx="8351837" cy="1477963"/>
            <a:chOff x="467544" y="260648"/>
            <a:chExt cx="8352927" cy="1368152"/>
          </a:xfrm>
        </p:grpSpPr>
        <p:grpSp>
          <p:nvGrpSpPr>
            <p:cNvPr id="3" name="Groupe 28"/>
            <p:cNvGrpSpPr>
              <a:grpSpLocks/>
            </p:cNvGrpSpPr>
            <p:nvPr/>
          </p:nvGrpSpPr>
          <p:grpSpPr bwMode="auto">
            <a:xfrm>
              <a:off x="467544" y="260648"/>
              <a:ext cx="8352927" cy="1368152"/>
              <a:chOff x="467544" y="260648"/>
              <a:chExt cx="8064896" cy="1368152"/>
            </a:xfrm>
          </p:grpSpPr>
          <p:grpSp>
            <p:nvGrpSpPr>
              <p:cNvPr id="5" name="Groupe 19"/>
              <p:cNvGrpSpPr>
                <a:grpSpLocks/>
              </p:cNvGrpSpPr>
              <p:nvPr/>
            </p:nvGrpSpPr>
            <p:grpSpPr bwMode="auto">
              <a:xfrm>
                <a:off x="467544" y="260648"/>
                <a:ext cx="8064896" cy="1368152"/>
                <a:chOff x="899592" y="476672"/>
                <a:chExt cx="7488833" cy="1008112"/>
              </a:xfrm>
            </p:grpSpPr>
            <p:pic>
              <p:nvPicPr>
                <p:cNvPr id="2058" name="Picture 2" descr="C:\Users\valerie\Pictures\electrophorèse des protéines\Bbactério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r="48021"/>
                <a:stretch>
                  <a:fillRect/>
                </a:stretch>
              </p:blipFill>
              <p:spPr bwMode="auto">
                <a:xfrm>
                  <a:off x="899592" y="476672"/>
                  <a:ext cx="2072802" cy="1003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1" name="Connecteur droit 10"/>
                <p:cNvCxnSpPr/>
                <p:nvPr/>
              </p:nvCxnSpPr>
              <p:spPr>
                <a:xfrm>
                  <a:off x="899592" y="476672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necteur droit 11"/>
                <p:cNvCxnSpPr/>
                <p:nvPr/>
              </p:nvCxnSpPr>
              <p:spPr>
                <a:xfrm rot="5400000">
                  <a:off x="395536" y="980728"/>
                  <a:ext cx="1008112" cy="0"/>
                </a:xfrm>
                <a:prstGeom prst="line">
                  <a:avLst/>
                </a:pr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12"/>
                <p:cNvCxnSpPr/>
                <p:nvPr/>
              </p:nvCxnSpPr>
              <p:spPr>
                <a:xfrm>
                  <a:off x="899592" y="1484784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Connecteur droit 13"/>
                <p:cNvCxnSpPr/>
                <p:nvPr/>
              </p:nvCxnSpPr>
              <p:spPr>
                <a:xfrm rot="5400000">
                  <a:off x="7884369" y="980728"/>
                  <a:ext cx="1008112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ZoneTexte 8"/>
              <p:cNvSpPr txBox="1"/>
              <p:nvPr/>
            </p:nvSpPr>
            <p:spPr>
              <a:xfrm>
                <a:off x="2762383" y="460507"/>
                <a:ext cx="4093000" cy="99782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NOUS VOUS PROPOSONS PENDANT </a:t>
                </a:r>
                <a:r>
                  <a:rPr lang="fr-FR" sz="1600" b="1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1H30 </a:t>
                </a:r>
                <a:r>
                  <a:rPr lang="fr-FR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PAR SEMAINE..UNE IMMERSION DANS L’UNIVERS DE </a:t>
                </a:r>
                <a:r>
                  <a:rPr lang="fr-FR" sz="1600" b="1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BIOLOGIE APPLIQUÉE </a:t>
                </a:r>
                <a:r>
                  <a:rPr lang="fr-FR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!</a:t>
                </a:r>
                <a:r>
                  <a:rPr lang="fr-FR" sz="1600" dirty="0">
                    <a:latin typeface="Comic Sans MS" pitchFamily="66" charset="0"/>
                    <a:cs typeface="+mn-cs"/>
                  </a:rPr>
                  <a:t> </a:t>
                </a:r>
              </a:p>
            </p:txBody>
          </p:sp>
        </p:grpSp>
        <p:pic>
          <p:nvPicPr>
            <p:cNvPr id="2055" name="Picture 2" descr="http://senghor-lyc.spip.ac-rouen.fr/IMG/jpg/SPC0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332656"/>
              <a:ext cx="1595036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71550" y="115888"/>
            <a:ext cx="6480175" cy="1223962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 b="1" dirty="0"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63713" y="1844675"/>
            <a:ext cx="5688012" cy="1584325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omic Sans MS" pitchFamily="66" charset="0"/>
              </a:rPr>
              <a:t>A BIENTÔT POUR UNE  VISITE DES LABORATOIRES  DU LYCEE DU GARROS (Auch</a:t>
            </a:r>
            <a:r>
              <a:rPr lang="fr-FR" sz="2000" b="1" dirty="0" smtClean="0">
                <a:latin typeface="Comic Sans MS" pitchFamily="66" charset="0"/>
              </a:rPr>
              <a:t>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 smtClean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2000" b="1" dirty="0" smtClean="0">
                <a:latin typeface="Comic Sans MS" pitchFamily="66" charset="0"/>
              </a:rPr>
              <a:t>Le samedi 17 mars 2012 =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smtClean="0">
                <a:latin typeface="Comic Sans MS" pitchFamily="66" charset="0"/>
              </a:rPr>
              <a:t> portes-ouvertes du lycée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sz="2000" b="1" dirty="0" smtClean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2000" b="1" dirty="0" smtClean="0">
                <a:latin typeface="Comic Sans MS" pitchFamily="66" charset="0"/>
              </a:rPr>
              <a:t> Accueil possible en mini-stages </a:t>
            </a:r>
            <a:endParaRPr lang="fr-FR" sz="2000" b="1" dirty="0">
              <a:latin typeface="Comic Sans MS" pitchFamily="66" charset="0"/>
            </a:endParaRPr>
          </a:p>
        </p:txBody>
      </p:sp>
      <p:pic>
        <p:nvPicPr>
          <p:cNvPr id="16" name="Image 15" descr="SDC10699.JPG"/>
          <p:cNvPicPr>
            <a:picLocks noChangeAspect="1"/>
          </p:cNvPicPr>
          <p:nvPr/>
        </p:nvPicPr>
        <p:blipFill>
          <a:blip r:embed="rId3" cstate="print"/>
          <a:srcRect r="4785"/>
          <a:stretch>
            <a:fillRect/>
          </a:stretch>
        </p:blipFill>
        <p:spPr bwMode="auto">
          <a:xfrm>
            <a:off x="1116013" y="4292600"/>
            <a:ext cx="1439862" cy="200660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9" name="Image 18" descr="SDC107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938" y="4292600"/>
            <a:ext cx="1655762" cy="2089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" name="Groupe 19"/>
          <p:cNvGrpSpPr>
            <a:grpSpLocks/>
          </p:cNvGrpSpPr>
          <p:nvPr/>
        </p:nvGrpSpPr>
        <p:grpSpPr bwMode="auto">
          <a:xfrm>
            <a:off x="468313" y="260350"/>
            <a:ext cx="8351837" cy="863600"/>
            <a:chOff x="467544" y="260648"/>
            <a:chExt cx="8352927" cy="1368152"/>
          </a:xfrm>
        </p:grpSpPr>
        <p:grpSp>
          <p:nvGrpSpPr>
            <p:cNvPr id="3" name="Groupe 28"/>
            <p:cNvGrpSpPr>
              <a:grpSpLocks/>
            </p:cNvGrpSpPr>
            <p:nvPr/>
          </p:nvGrpSpPr>
          <p:grpSpPr bwMode="auto">
            <a:xfrm>
              <a:off x="467544" y="260648"/>
              <a:ext cx="8352927" cy="1368152"/>
              <a:chOff x="467544" y="260648"/>
              <a:chExt cx="8064896" cy="1368152"/>
            </a:xfrm>
          </p:grpSpPr>
          <p:grpSp>
            <p:nvGrpSpPr>
              <p:cNvPr id="4" name="Groupe 19"/>
              <p:cNvGrpSpPr>
                <a:grpSpLocks/>
              </p:cNvGrpSpPr>
              <p:nvPr/>
            </p:nvGrpSpPr>
            <p:grpSpPr bwMode="auto">
              <a:xfrm>
                <a:off x="467544" y="260648"/>
                <a:ext cx="8064896" cy="1368152"/>
                <a:chOff x="899592" y="476672"/>
                <a:chExt cx="7488833" cy="1008112"/>
              </a:xfrm>
            </p:grpSpPr>
            <p:pic>
              <p:nvPicPr>
                <p:cNvPr id="15374" name="Picture 2" descr="C:\Users\valerie\Pictures\electrophorèse des protéines\Bbactério.jp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r="48021"/>
                <a:stretch>
                  <a:fillRect/>
                </a:stretch>
              </p:blipFill>
              <p:spPr bwMode="auto">
                <a:xfrm>
                  <a:off x="899592" y="476672"/>
                  <a:ext cx="2072802" cy="1003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6" name="Connecteur droit 25"/>
                <p:cNvCxnSpPr/>
                <p:nvPr/>
              </p:nvCxnSpPr>
              <p:spPr>
                <a:xfrm>
                  <a:off x="899592" y="476672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droit 26"/>
                <p:cNvCxnSpPr/>
                <p:nvPr/>
              </p:nvCxnSpPr>
              <p:spPr>
                <a:xfrm rot="5400000">
                  <a:off x="395536" y="980728"/>
                  <a:ext cx="1008112" cy="0"/>
                </a:xfrm>
                <a:prstGeom prst="line">
                  <a:avLst/>
                </a:pr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eur droit 27"/>
                <p:cNvCxnSpPr/>
                <p:nvPr/>
              </p:nvCxnSpPr>
              <p:spPr>
                <a:xfrm>
                  <a:off x="899592" y="1484784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droit 28"/>
                <p:cNvCxnSpPr/>
                <p:nvPr/>
              </p:nvCxnSpPr>
              <p:spPr>
                <a:xfrm rot="5400000">
                  <a:off x="7884369" y="980728"/>
                  <a:ext cx="1008112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ZoneTexte 23"/>
              <p:cNvSpPr txBox="1"/>
              <p:nvPr/>
            </p:nvSpPr>
            <p:spPr>
              <a:xfrm>
                <a:off x="3039561" y="489276"/>
                <a:ext cx="3824373" cy="5363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MERCI POUR </a:t>
                </a:r>
                <a:r>
                  <a:rPr lang="fr-FR" sz="16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VOTRE </a:t>
                </a:r>
                <a:r>
                  <a:rPr lang="fr-FR" sz="1600" b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ATTENTION ! </a:t>
                </a:r>
                <a:endParaRPr lang="fr-FR" dirty="0">
                  <a:latin typeface="Comic Sans MS" pitchFamily="66" charset="0"/>
                  <a:cs typeface="+mn-cs"/>
                </a:endParaRPr>
              </a:p>
            </p:txBody>
          </p:sp>
        </p:grpSp>
        <p:pic>
          <p:nvPicPr>
            <p:cNvPr id="15371" name="Picture 2" descr="http://senghor-lyc.spip.ac-rouen.fr/IMG/jpg/SPC08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64288" y="332656"/>
              <a:ext cx="1595036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Image 29" descr="SDC10686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1628775"/>
            <a:ext cx="1584325" cy="2112963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31" name="Image 30" descr="SDC10693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4149725"/>
            <a:ext cx="1752600" cy="2262188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32" name="Image 31" descr="SDC10714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80288" y="1484313"/>
            <a:ext cx="1512887" cy="237013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"/>
          <p:cNvGrpSpPr>
            <a:grpSpLocks/>
          </p:cNvGrpSpPr>
          <p:nvPr/>
        </p:nvGrpSpPr>
        <p:grpSpPr bwMode="auto">
          <a:xfrm>
            <a:off x="468313" y="188913"/>
            <a:ext cx="8351837" cy="1327150"/>
            <a:chOff x="467544" y="260648"/>
            <a:chExt cx="8352927" cy="1483296"/>
          </a:xfrm>
        </p:grpSpPr>
        <p:grpSp>
          <p:nvGrpSpPr>
            <p:cNvPr id="3" name="Groupe 28"/>
            <p:cNvGrpSpPr>
              <a:grpSpLocks/>
            </p:cNvGrpSpPr>
            <p:nvPr/>
          </p:nvGrpSpPr>
          <p:grpSpPr bwMode="auto">
            <a:xfrm>
              <a:off x="467544" y="260648"/>
              <a:ext cx="8352927" cy="1483296"/>
              <a:chOff x="467544" y="260648"/>
              <a:chExt cx="8064895" cy="1483296"/>
            </a:xfrm>
          </p:grpSpPr>
          <p:grpSp>
            <p:nvGrpSpPr>
              <p:cNvPr id="4" name="Groupe 19"/>
              <p:cNvGrpSpPr>
                <a:grpSpLocks/>
              </p:cNvGrpSpPr>
              <p:nvPr/>
            </p:nvGrpSpPr>
            <p:grpSpPr bwMode="auto">
              <a:xfrm>
                <a:off x="467544" y="260648"/>
                <a:ext cx="8064895" cy="1368152"/>
                <a:chOff x="899592" y="476672"/>
                <a:chExt cx="7488832" cy="1008112"/>
              </a:xfrm>
            </p:grpSpPr>
            <p:pic>
              <p:nvPicPr>
                <p:cNvPr id="3091" name="Picture 2" descr="C:\Users\valerie\Pictures\electrophorèse des protéines\Bbactério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r="48021"/>
                <a:stretch>
                  <a:fillRect/>
                </a:stretch>
              </p:blipFill>
              <p:spPr bwMode="auto">
                <a:xfrm>
                  <a:off x="899592" y="476672"/>
                  <a:ext cx="2072802" cy="1003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0" name="Connecteur droit 9"/>
                <p:cNvCxnSpPr/>
                <p:nvPr/>
              </p:nvCxnSpPr>
              <p:spPr>
                <a:xfrm>
                  <a:off x="899592" y="476672"/>
                  <a:ext cx="7488832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Connecteur droit 10"/>
                <p:cNvCxnSpPr/>
                <p:nvPr/>
              </p:nvCxnSpPr>
              <p:spPr>
                <a:xfrm rot="5400000">
                  <a:off x="395604" y="980660"/>
                  <a:ext cx="1007976" cy="0"/>
                </a:xfrm>
                <a:prstGeom prst="line">
                  <a:avLst/>
                </a:pr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necteur droit 11"/>
                <p:cNvCxnSpPr/>
                <p:nvPr/>
              </p:nvCxnSpPr>
              <p:spPr>
                <a:xfrm>
                  <a:off x="899592" y="1484648"/>
                  <a:ext cx="7488832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12"/>
                <p:cNvCxnSpPr/>
                <p:nvPr/>
              </p:nvCxnSpPr>
              <p:spPr>
                <a:xfrm rot="5400000">
                  <a:off x="7884436" y="980660"/>
                  <a:ext cx="1007976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ZoneTexte 7"/>
              <p:cNvSpPr txBox="1"/>
              <p:nvPr/>
            </p:nvSpPr>
            <p:spPr>
              <a:xfrm>
                <a:off x="2771580" y="333393"/>
                <a:ext cx="4033215" cy="14105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ENSEIGNEMENT D’EXPLORATION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dirty="0">
                  <a:latin typeface="Comic Sans MS" pitchFamily="66" charset="0"/>
                  <a:cs typeface="+mn-cs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dirty="0">
                    <a:latin typeface="Comic Sans MS" pitchFamily="66" charset="0"/>
                    <a:cs typeface="+mn-cs"/>
                  </a:rPr>
                  <a:t> BIOTECHNOLOGIES </a:t>
                </a:r>
              </a:p>
            </p:txBody>
          </p:sp>
        </p:grpSp>
        <p:pic>
          <p:nvPicPr>
            <p:cNvPr id="3088" name="Picture 2" descr="http://senghor-lyc.spip.ac-rouen.fr/IMG/jpg/SPC0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332656"/>
              <a:ext cx="1595036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5" name="Rectangle 1"/>
          <p:cNvSpPr>
            <a:spLocks noChangeArrowheads="1"/>
          </p:cNvSpPr>
          <p:nvPr/>
        </p:nvSpPr>
        <p:spPr bwMode="auto">
          <a:xfrm>
            <a:off x="4479925" y="-387350"/>
            <a:ext cx="18415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fr-FR" sz="5600" i="1"/>
          </a:p>
          <a:p>
            <a:pPr algn="ctr" eaLnBrk="0" hangingPunct="0"/>
            <a:endParaRPr lang="fr-FR"/>
          </a:p>
        </p:txBody>
      </p:sp>
      <p:sp>
        <p:nvSpPr>
          <p:cNvPr id="10244" name="Rectangle 13"/>
          <p:cNvSpPr>
            <a:spLocks noChangeArrowheads="1"/>
          </p:cNvSpPr>
          <p:nvPr/>
        </p:nvSpPr>
        <p:spPr bwMode="auto">
          <a:xfrm>
            <a:off x="-1404938" y="1557338"/>
            <a:ext cx="6553201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i="1">
                <a:latin typeface="Comic Sans MS" pitchFamily="66" charset="0"/>
              </a:rPr>
              <a:t>La biologie nous entoure au quotidien :</a:t>
            </a:r>
            <a:endParaRPr lang="fr-FR" sz="1400">
              <a:latin typeface="Comic Sans MS" pitchFamily="66" charset="0"/>
            </a:endParaRP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5" cstate="print">
            <a:lum bright="-10000" contrast="40000"/>
          </a:blip>
          <a:srcRect r="446" b="5893"/>
          <a:stretch>
            <a:fillRect/>
          </a:stretch>
        </p:blipFill>
        <p:spPr bwMode="auto">
          <a:xfrm>
            <a:off x="2987675" y="2420938"/>
            <a:ext cx="291941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1042988" y="2636838"/>
            <a:ext cx="18002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omic Sans MS" pitchFamily="66" charset="0"/>
                <a:cs typeface="+mn-cs"/>
              </a:rPr>
              <a:t>SANTE </a:t>
            </a:r>
          </a:p>
        </p:txBody>
      </p:sp>
      <p:sp>
        <p:nvSpPr>
          <p:cNvPr id="10247" name="ZoneTexte 18"/>
          <p:cNvSpPr txBox="1">
            <a:spLocks noChangeArrowheads="1"/>
          </p:cNvSpPr>
          <p:nvPr/>
        </p:nvSpPr>
        <p:spPr bwMode="auto">
          <a:xfrm>
            <a:off x="3203848" y="1772816"/>
            <a:ext cx="2089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 dirty="0">
                <a:latin typeface="Comic Sans MS" pitchFamily="66" charset="0"/>
              </a:rPr>
              <a:t>SECURITE</a:t>
            </a:r>
          </a:p>
          <a:p>
            <a:pPr algn="ctr"/>
            <a:r>
              <a:rPr lang="fr-FR" sz="2000" dirty="0">
                <a:latin typeface="Comic Sans MS" pitchFamily="66" charset="0"/>
              </a:rPr>
              <a:t>BIOLOGIQUE </a:t>
            </a:r>
          </a:p>
        </p:txBody>
      </p:sp>
      <p:sp>
        <p:nvSpPr>
          <p:cNvPr id="10248" name="ZoneTexte 19"/>
          <p:cNvSpPr txBox="1">
            <a:spLocks noChangeArrowheads="1"/>
          </p:cNvSpPr>
          <p:nvPr/>
        </p:nvSpPr>
        <p:spPr bwMode="auto">
          <a:xfrm>
            <a:off x="5724525" y="2060575"/>
            <a:ext cx="25923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omic Sans MS" pitchFamily="66" charset="0"/>
              </a:rPr>
              <a:t>CONTAMINATION </a:t>
            </a:r>
          </a:p>
        </p:txBody>
      </p:sp>
      <p:sp>
        <p:nvSpPr>
          <p:cNvPr id="10249" name="ZoneTexte 20"/>
          <p:cNvSpPr txBox="1">
            <a:spLocks noChangeArrowheads="1"/>
          </p:cNvSpPr>
          <p:nvPr/>
        </p:nvSpPr>
        <p:spPr bwMode="auto">
          <a:xfrm>
            <a:off x="6372200" y="2996952"/>
            <a:ext cx="2016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dirty="0">
                <a:latin typeface="Comic Sans MS" pitchFamily="66" charset="0"/>
              </a:rPr>
              <a:t>BACTERIES </a:t>
            </a:r>
          </a:p>
        </p:txBody>
      </p:sp>
      <p:sp>
        <p:nvSpPr>
          <p:cNvPr id="10250" name="ZoneTexte 21"/>
          <p:cNvSpPr txBox="1">
            <a:spLocks noChangeArrowheads="1"/>
          </p:cNvSpPr>
          <p:nvPr/>
        </p:nvSpPr>
        <p:spPr bwMode="auto">
          <a:xfrm>
            <a:off x="6372225" y="3860800"/>
            <a:ext cx="201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 dirty="0">
                <a:latin typeface="Comic Sans MS" pitchFamily="66" charset="0"/>
              </a:rPr>
              <a:t>ASSURANCE QUALITE 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6227763" y="4797425"/>
            <a:ext cx="20161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omic Sans MS" pitchFamily="66" charset="0"/>
                <a:cs typeface="+mn-cs"/>
              </a:rPr>
              <a:t>RECHERCHE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omic Sans MS" pitchFamily="66" charset="0"/>
                <a:cs typeface="+mn-cs"/>
              </a:rPr>
              <a:t>EN BIOLOGIE</a:t>
            </a:r>
          </a:p>
        </p:txBody>
      </p:sp>
      <p:sp>
        <p:nvSpPr>
          <p:cNvPr id="10252" name="ZoneTexte 23"/>
          <p:cNvSpPr txBox="1">
            <a:spLocks noChangeArrowheads="1"/>
          </p:cNvSpPr>
          <p:nvPr/>
        </p:nvSpPr>
        <p:spPr bwMode="auto">
          <a:xfrm>
            <a:off x="323850" y="3284538"/>
            <a:ext cx="2555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omic Sans MS" pitchFamily="66" charset="0"/>
              </a:rPr>
              <a:t>ENVIRONNEMENT  </a:t>
            </a:r>
          </a:p>
        </p:txBody>
      </p:sp>
      <p:sp>
        <p:nvSpPr>
          <p:cNvPr id="10253" name="ZoneTexte 24"/>
          <p:cNvSpPr txBox="1">
            <a:spLocks noChangeArrowheads="1"/>
          </p:cNvSpPr>
          <p:nvPr/>
        </p:nvSpPr>
        <p:spPr bwMode="auto">
          <a:xfrm>
            <a:off x="0" y="4221163"/>
            <a:ext cx="3024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>
                <a:latin typeface="Comic Sans MS" pitchFamily="66" charset="0"/>
              </a:rPr>
              <a:t>INDUSTRIES AGROALIMENTAIRES  </a:t>
            </a:r>
          </a:p>
        </p:txBody>
      </p:sp>
      <p:sp>
        <p:nvSpPr>
          <p:cNvPr id="25" name="Sous-titre 13"/>
          <p:cNvSpPr txBox="1">
            <a:spLocks/>
          </p:cNvSpPr>
          <p:nvPr/>
        </p:nvSpPr>
        <p:spPr bwMode="auto">
          <a:xfrm>
            <a:off x="2195736" y="5589240"/>
            <a:ext cx="4967288" cy="819150"/>
          </a:xfrm>
          <a:prstGeom prst="rect">
            <a:avLst/>
          </a:prstGeom>
          <a:noFill/>
          <a:ln w="2857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NOUS VOUS PROPOSONS DE DECOUVRIR</a:t>
            </a:r>
            <a:r>
              <a:rPr lang="fr-FR" sz="1600" b="1" dirty="0">
                <a:solidFill>
                  <a:schemeClr val="tx1"/>
                </a:solidFill>
                <a:latin typeface="Comic Sans MS" charset="0"/>
              </a:rPr>
              <a:t> L’IMPORTANCE DE LA BIOLOGIE PAR L’ETUDE DE </a:t>
            </a:r>
            <a:r>
              <a:rPr lang="fr-FR" sz="1600" b="1" dirty="0">
                <a:solidFill>
                  <a:srgbClr val="7030A0"/>
                </a:solidFill>
                <a:latin typeface="Comic Sans MS" charset="0"/>
              </a:rPr>
              <a:t>3 THEMES </a:t>
            </a:r>
            <a:r>
              <a:rPr lang="fr-FR" sz="1600" b="1" dirty="0">
                <a:solidFill>
                  <a:schemeClr val="tx1"/>
                </a:solidFill>
                <a:latin typeface="Comic Sans MS" charset="0"/>
              </a:rPr>
              <a:t>!</a:t>
            </a: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8" grpId="0"/>
      <p:bldP spid="10247" grpId="0"/>
      <p:bldP spid="10248" grpId="0"/>
      <p:bldP spid="10249" grpId="0"/>
      <p:bldP spid="10250" grpId="0"/>
      <p:bldP spid="23" grpId="0"/>
      <p:bldP spid="10252" grpId="0"/>
      <p:bldP spid="10253" grpId="0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H="1">
            <a:off x="3132138" y="2636838"/>
            <a:ext cx="720725" cy="5762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5148263" y="2852738"/>
            <a:ext cx="31686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 b="1">
                <a:latin typeface="Comic Sans MS" pitchFamily="66" charset="0"/>
              </a:rPr>
              <a:t>PAR UNE PRESENTATION THEORIQUE</a:t>
            </a:r>
          </a:p>
          <a:p>
            <a:pPr algn="ctr"/>
            <a:r>
              <a:rPr lang="fr-FR" sz="1400" b="1">
                <a:latin typeface="Comic Sans MS" pitchFamily="66" charset="0"/>
              </a:rPr>
              <a:t>COMPLETEE  PAR DES INTERVENTIONS,</a:t>
            </a:r>
          </a:p>
          <a:p>
            <a:pPr algn="ctr"/>
            <a:r>
              <a:rPr lang="fr-FR" sz="1400" b="1">
                <a:latin typeface="Comic Sans MS" pitchFamily="66" charset="0"/>
              </a:rPr>
              <a:t>DES VISITES DE LABORATOIRE,</a:t>
            </a:r>
          </a:p>
          <a:p>
            <a:pPr algn="ctr"/>
            <a:r>
              <a:rPr lang="fr-FR" sz="1400" b="1">
                <a:latin typeface="Comic Sans MS" pitchFamily="66" charset="0"/>
              </a:rPr>
              <a:t> DES FILMS</a:t>
            </a:r>
            <a:r>
              <a:rPr lang="fr-FR" sz="1400">
                <a:latin typeface="Comic Sans MS" pitchFamily="66" charset="0"/>
              </a:rPr>
              <a:t>…</a:t>
            </a:r>
          </a:p>
        </p:txBody>
      </p:sp>
      <p:grpSp>
        <p:nvGrpSpPr>
          <p:cNvPr id="2" name="Groupe 3"/>
          <p:cNvGrpSpPr>
            <a:grpSpLocks/>
          </p:cNvGrpSpPr>
          <p:nvPr/>
        </p:nvGrpSpPr>
        <p:grpSpPr bwMode="auto">
          <a:xfrm>
            <a:off x="468313" y="188913"/>
            <a:ext cx="8351837" cy="1327150"/>
            <a:chOff x="467544" y="260648"/>
            <a:chExt cx="8352927" cy="1483296"/>
          </a:xfrm>
        </p:grpSpPr>
        <p:grpSp>
          <p:nvGrpSpPr>
            <p:cNvPr id="3" name="Groupe 28"/>
            <p:cNvGrpSpPr>
              <a:grpSpLocks/>
            </p:cNvGrpSpPr>
            <p:nvPr/>
          </p:nvGrpSpPr>
          <p:grpSpPr bwMode="auto">
            <a:xfrm>
              <a:off x="467544" y="260648"/>
              <a:ext cx="8352927" cy="1483296"/>
              <a:chOff x="467544" y="260648"/>
              <a:chExt cx="8064896" cy="1483296"/>
            </a:xfrm>
          </p:grpSpPr>
          <p:grpSp>
            <p:nvGrpSpPr>
              <p:cNvPr id="4" name="Groupe 19"/>
              <p:cNvGrpSpPr>
                <a:grpSpLocks/>
              </p:cNvGrpSpPr>
              <p:nvPr/>
            </p:nvGrpSpPr>
            <p:grpSpPr bwMode="auto">
              <a:xfrm>
                <a:off x="467544" y="260648"/>
                <a:ext cx="8064896" cy="1368152"/>
                <a:chOff x="899592" y="476672"/>
                <a:chExt cx="7488833" cy="1008112"/>
              </a:xfrm>
            </p:grpSpPr>
            <p:pic>
              <p:nvPicPr>
                <p:cNvPr id="4111" name="Picture 2" descr="C:\Users\valerie\Pictures\electrophorèse des protéines\Bbactério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r="48021"/>
                <a:stretch>
                  <a:fillRect/>
                </a:stretch>
              </p:blipFill>
              <p:spPr bwMode="auto">
                <a:xfrm>
                  <a:off x="899592" y="476672"/>
                  <a:ext cx="2072802" cy="1003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7" name="Connecteur droit 16"/>
                <p:cNvCxnSpPr/>
                <p:nvPr/>
              </p:nvCxnSpPr>
              <p:spPr>
                <a:xfrm>
                  <a:off x="899592" y="476672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17"/>
                <p:cNvCxnSpPr/>
                <p:nvPr/>
              </p:nvCxnSpPr>
              <p:spPr>
                <a:xfrm rot="5400000">
                  <a:off x="395604" y="980660"/>
                  <a:ext cx="1007976" cy="0"/>
                </a:xfrm>
                <a:prstGeom prst="line">
                  <a:avLst/>
                </a:pr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droit 18"/>
                <p:cNvCxnSpPr/>
                <p:nvPr/>
              </p:nvCxnSpPr>
              <p:spPr>
                <a:xfrm>
                  <a:off x="899592" y="1484648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/>
                <p:cNvCxnSpPr/>
                <p:nvPr/>
              </p:nvCxnSpPr>
              <p:spPr>
                <a:xfrm rot="5400000">
                  <a:off x="7884437" y="980660"/>
                  <a:ext cx="1007976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ZoneTexte 14"/>
              <p:cNvSpPr txBox="1"/>
              <p:nvPr/>
            </p:nvSpPr>
            <p:spPr>
              <a:xfrm>
                <a:off x="2771581" y="333393"/>
                <a:ext cx="4033215" cy="14105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ENSEIGNEMENT D’EXPLORATION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dirty="0">
                  <a:latin typeface="Comic Sans MS" pitchFamily="66" charset="0"/>
                  <a:cs typeface="+mn-cs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dirty="0">
                    <a:latin typeface="Comic Sans MS" pitchFamily="66" charset="0"/>
                    <a:cs typeface="+mn-cs"/>
                  </a:rPr>
                  <a:t> BIOTECHNOLOGIES </a:t>
                </a:r>
              </a:p>
            </p:txBody>
          </p:sp>
        </p:grpSp>
        <p:pic>
          <p:nvPicPr>
            <p:cNvPr id="4108" name="Picture 2" descr="http://senghor-lyc.spip.ac-rouen.fr/IMG/jpg/SPC0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332656"/>
              <a:ext cx="1595036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Sous-titre 13"/>
          <p:cNvSpPr txBox="1">
            <a:spLocks/>
          </p:cNvSpPr>
          <p:nvPr/>
        </p:nvSpPr>
        <p:spPr bwMode="auto">
          <a:xfrm>
            <a:off x="2411413" y="1773238"/>
            <a:ext cx="4967287" cy="819150"/>
          </a:xfrm>
          <a:prstGeom prst="rect">
            <a:avLst/>
          </a:prstGeom>
          <a:noFill/>
          <a:ln w="2857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 fontScale="850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NOUS VOUS </a:t>
            </a:r>
            <a:r>
              <a:rPr lang="fr-FR" sz="1600" b="1" dirty="0">
                <a:solidFill>
                  <a:schemeClr val="tx1"/>
                </a:solidFill>
                <a:latin typeface="Comic Sans MS" charset="0"/>
              </a:rPr>
              <a:t>INVITONS A VOUS PROJETER DANS LES METIERS EN RELATION AVEC LES BIOTECHNOLOGIES: Technicien, Ingénieur, Chercheur…..</a:t>
            </a:r>
            <a:endParaRPr lang="fr-FR" sz="1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2" name="Sous-titre 13"/>
          <p:cNvSpPr txBox="1">
            <a:spLocks/>
          </p:cNvSpPr>
          <p:nvPr/>
        </p:nvSpPr>
        <p:spPr bwMode="auto">
          <a:xfrm>
            <a:off x="0" y="3213100"/>
            <a:ext cx="4967288" cy="819150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charset="0"/>
              </a:rPr>
              <a:t>PAR LA REALISATION DE NOMBREUSES MANIPULATIONS…..</a:t>
            </a:r>
            <a:endParaRPr lang="fr-FR" sz="1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5" name="Image 24" descr="SDC1070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4076700"/>
            <a:ext cx="1584325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6" name="Image 25" descr="SDC10709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675" y="4149725"/>
            <a:ext cx="15128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sp>
        <p:nvSpPr>
          <p:cNvPr id="27" name="Line 5"/>
          <p:cNvSpPr>
            <a:spLocks noChangeShapeType="1"/>
          </p:cNvSpPr>
          <p:nvPr/>
        </p:nvSpPr>
        <p:spPr bwMode="auto">
          <a:xfrm>
            <a:off x="5651500" y="2636838"/>
            <a:ext cx="576263" cy="5762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34818" name="Picture 2" descr="Fichier:Villecomtal arros 1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l="21735" t="49139" b="10541"/>
          <a:stretch>
            <a:fillRect/>
          </a:stretch>
        </p:blipFill>
        <p:spPr bwMode="auto">
          <a:xfrm>
            <a:off x="5292725" y="4292600"/>
            <a:ext cx="3443288" cy="2089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4" grpId="0"/>
      <p:bldP spid="21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"/>
          <p:cNvGrpSpPr>
            <a:grpSpLocks/>
          </p:cNvGrpSpPr>
          <p:nvPr/>
        </p:nvGrpSpPr>
        <p:grpSpPr bwMode="auto">
          <a:xfrm>
            <a:off x="468313" y="188913"/>
            <a:ext cx="8351837" cy="791815"/>
            <a:chOff x="467544" y="260648"/>
            <a:chExt cx="8352927" cy="1368152"/>
          </a:xfrm>
        </p:grpSpPr>
        <p:grpSp>
          <p:nvGrpSpPr>
            <p:cNvPr id="3" name="Groupe 28"/>
            <p:cNvGrpSpPr>
              <a:grpSpLocks/>
            </p:cNvGrpSpPr>
            <p:nvPr/>
          </p:nvGrpSpPr>
          <p:grpSpPr bwMode="auto">
            <a:xfrm>
              <a:off x="467544" y="260648"/>
              <a:ext cx="8352927" cy="1368152"/>
              <a:chOff x="467544" y="260648"/>
              <a:chExt cx="8064896" cy="1368152"/>
            </a:xfrm>
          </p:grpSpPr>
          <p:grpSp>
            <p:nvGrpSpPr>
              <p:cNvPr id="4" name="Groupe 19"/>
              <p:cNvGrpSpPr>
                <a:grpSpLocks/>
              </p:cNvGrpSpPr>
              <p:nvPr/>
            </p:nvGrpSpPr>
            <p:grpSpPr bwMode="auto">
              <a:xfrm>
                <a:off x="467544" y="260648"/>
                <a:ext cx="8064896" cy="1368152"/>
                <a:chOff x="899592" y="476672"/>
                <a:chExt cx="7488833" cy="1008112"/>
              </a:xfrm>
            </p:grpSpPr>
            <p:pic>
              <p:nvPicPr>
                <p:cNvPr id="5133" name="Picture 2" descr="C:\Users\valerie\Pictures\electrophorèse des protéines\Bbactério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r="48021"/>
                <a:stretch>
                  <a:fillRect/>
                </a:stretch>
              </p:blipFill>
              <p:spPr bwMode="auto">
                <a:xfrm>
                  <a:off x="899592" y="476672"/>
                  <a:ext cx="2072802" cy="1003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0" name="Connecteur droit 19"/>
                <p:cNvCxnSpPr/>
                <p:nvPr/>
              </p:nvCxnSpPr>
              <p:spPr>
                <a:xfrm>
                  <a:off x="899592" y="476672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droit 20"/>
                <p:cNvCxnSpPr/>
                <p:nvPr/>
              </p:nvCxnSpPr>
              <p:spPr>
                <a:xfrm rot="5400000">
                  <a:off x="395536" y="980728"/>
                  <a:ext cx="1008112" cy="0"/>
                </a:xfrm>
                <a:prstGeom prst="line">
                  <a:avLst/>
                </a:pr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cteur droit 21"/>
                <p:cNvCxnSpPr/>
                <p:nvPr/>
              </p:nvCxnSpPr>
              <p:spPr>
                <a:xfrm>
                  <a:off x="899592" y="1484784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eur droit 22"/>
                <p:cNvCxnSpPr/>
                <p:nvPr/>
              </p:nvCxnSpPr>
              <p:spPr>
                <a:xfrm rot="5400000">
                  <a:off x="7884369" y="980728"/>
                  <a:ext cx="1008112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ZoneTexte 17"/>
              <p:cNvSpPr txBox="1"/>
              <p:nvPr/>
            </p:nvSpPr>
            <p:spPr>
              <a:xfrm>
                <a:off x="2771581" y="332657"/>
                <a:ext cx="3605519" cy="846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ENSEIGNEMENT D’EXPLORATION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dirty="0" smtClean="0">
                    <a:latin typeface="Comic Sans MS" pitchFamily="66" charset="0"/>
                    <a:cs typeface="+mn-cs"/>
                  </a:rPr>
                  <a:t> </a:t>
                </a:r>
                <a:r>
                  <a:rPr lang="fr-FR" sz="1600" dirty="0">
                    <a:latin typeface="Comic Sans MS" pitchFamily="66" charset="0"/>
                    <a:cs typeface="+mn-cs"/>
                  </a:rPr>
                  <a:t>BIOTECHNOLOGIES</a:t>
                </a:r>
                <a:r>
                  <a:rPr lang="fr-FR" dirty="0">
                    <a:latin typeface="Comic Sans MS" pitchFamily="66" charset="0"/>
                    <a:cs typeface="+mn-cs"/>
                  </a:rPr>
                  <a:t> </a:t>
                </a:r>
              </a:p>
            </p:txBody>
          </p:sp>
        </p:grpSp>
        <p:pic>
          <p:nvPicPr>
            <p:cNvPr id="5130" name="Picture 2" descr="http://senghor-lyc.spip.ac-rouen.fr/IMG/jpg/SPC0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332656"/>
              <a:ext cx="1595036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Sous-titre 13"/>
          <p:cNvSpPr txBox="1">
            <a:spLocks/>
          </p:cNvSpPr>
          <p:nvPr/>
        </p:nvSpPr>
        <p:spPr bwMode="auto">
          <a:xfrm>
            <a:off x="827584" y="1196752"/>
            <a:ext cx="7848600" cy="431800"/>
          </a:xfrm>
          <a:prstGeom prst="rect">
            <a:avLst/>
          </a:prstGeom>
          <a:noFill/>
          <a:ln w="2857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THEME 1 = LA BIOLOGIE AU SERVICE DE L’AGROALIMENTAIRE ! 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0" y="1628775"/>
            <a:ext cx="3600450" cy="1441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DE LA FABRICATION DU YAOURT AU LABORATOIRE ….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  <p:pic>
        <p:nvPicPr>
          <p:cNvPr id="28" name="Image 27" descr="SDC10479.JPG"/>
          <p:cNvPicPr>
            <a:picLocks noChangeAspect="1"/>
          </p:cNvPicPr>
          <p:nvPr/>
        </p:nvPicPr>
        <p:blipFill>
          <a:blip r:embed="rId5" cstate="print"/>
          <a:srcRect t="16400" r="16138" b="12201"/>
          <a:stretch>
            <a:fillRect/>
          </a:stretch>
        </p:blipFill>
        <p:spPr bwMode="auto">
          <a:xfrm>
            <a:off x="323850" y="2565400"/>
            <a:ext cx="31686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 descr="http://www.ac-nancy-metz.fr/enseign/svt/ressourc/regional/lait/Image26.jpg"/>
          <p:cNvPicPr>
            <a:picLocks noChangeAspect="1" noChangeArrowheads="1"/>
          </p:cNvPicPr>
          <p:nvPr/>
        </p:nvPicPr>
        <p:blipFill>
          <a:blip r:embed="rId6" cstate="print">
            <a:lum bright="10000" contrast="40000"/>
          </a:blip>
          <a:srcRect/>
          <a:stretch>
            <a:fillRect/>
          </a:stretch>
        </p:blipFill>
        <p:spPr bwMode="auto">
          <a:xfrm>
            <a:off x="6444208" y="2564904"/>
            <a:ext cx="2543207" cy="25922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Picture 9" descr="Platin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275" y="3860800"/>
            <a:ext cx="2455863" cy="2232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Rectangle 31"/>
          <p:cNvSpPr/>
          <p:nvPr/>
        </p:nvSpPr>
        <p:spPr>
          <a:xfrm>
            <a:off x="3708400" y="1989138"/>
            <a:ext cx="3600450" cy="1441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…….A SON ANALYSE MICROSCOPIQUE !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"/>
          <p:cNvGrpSpPr>
            <a:grpSpLocks/>
          </p:cNvGrpSpPr>
          <p:nvPr/>
        </p:nvGrpSpPr>
        <p:grpSpPr bwMode="auto">
          <a:xfrm>
            <a:off x="468313" y="188913"/>
            <a:ext cx="8351837" cy="995362"/>
            <a:chOff x="467544" y="260648"/>
            <a:chExt cx="8352927" cy="1368152"/>
          </a:xfrm>
        </p:grpSpPr>
        <p:grpSp>
          <p:nvGrpSpPr>
            <p:cNvPr id="3" name="Groupe 28"/>
            <p:cNvGrpSpPr>
              <a:grpSpLocks/>
            </p:cNvGrpSpPr>
            <p:nvPr/>
          </p:nvGrpSpPr>
          <p:grpSpPr bwMode="auto">
            <a:xfrm>
              <a:off x="467544" y="260648"/>
              <a:ext cx="8352927" cy="1368152"/>
              <a:chOff x="467544" y="260648"/>
              <a:chExt cx="8064896" cy="1368152"/>
            </a:xfrm>
          </p:grpSpPr>
          <p:grpSp>
            <p:nvGrpSpPr>
              <p:cNvPr id="4" name="Groupe 19"/>
              <p:cNvGrpSpPr>
                <a:grpSpLocks/>
              </p:cNvGrpSpPr>
              <p:nvPr/>
            </p:nvGrpSpPr>
            <p:grpSpPr bwMode="auto">
              <a:xfrm>
                <a:off x="467544" y="260648"/>
                <a:ext cx="8064896" cy="1368152"/>
                <a:chOff x="899592" y="476672"/>
                <a:chExt cx="7488833" cy="1008112"/>
              </a:xfrm>
            </p:grpSpPr>
            <p:pic>
              <p:nvPicPr>
                <p:cNvPr id="6157" name="Picture 2" descr="C:\Users\valerie\Pictures\electrophorèse des protéines\Bbactério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r="48021"/>
                <a:stretch>
                  <a:fillRect/>
                </a:stretch>
              </p:blipFill>
              <p:spPr bwMode="auto">
                <a:xfrm>
                  <a:off x="899592" y="476672"/>
                  <a:ext cx="2072802" cy="1003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0" name="Connecteur droit 19"/>
                <p:cNvCxnSpPr/>
                <p:nvPr/>
              </p:nvCxnSpPr>
              <p:spPr>
                <a:xfrm>
                  <a:off x="899592" y="476672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droit 20"/>
                <p:cNvCxnSpPr/>
                <p:nvPr/>
              </p:nvCxnSpPr>
              <p:spPr>
                <a:xfrm rot="5400000">
                  <a:off x="395536" y="980728"/>
                  <a:ext cx="1008112" cy="0"/>
                </a:xfrm>
                <a:prstGeom prst="line">
                  <a:avLst/>
                </a:pr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cteur droit 21"/>
                <p:cNvCxnSpPr/>
                <p:nvPr/>
              </p:nvCxnSpPr>
              <p:spPr>
                <a:xfrm>
                  <a:off x="899592" y="1484784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eur droit 22"/>
                <p:cNvCxnSpPr/>
                <p:nvPr/>
              </p:nvCxnSpPr>
              <p:spPr>
                <a:xfrm rot="5400000">
                  <a:off x="7884369" y="980728"/>
                  <a:ext cx="1008112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ZoneTexte 17"/>
              <p:cNvSpPr txBox="1"/>
              <p:nvPr/>
            </p:nvSpPr>
            <p:spPr>
              <a:xfrm>
                <a:off x="2771581" y="332655"/>
                <a:ext cx="3605519" cy="118486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ENSEIGNEMENT D’EXPLORATION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1600" dirty="0">
                  <a:latin typeface="Comic Sans MS" pitchFamily="66" charset="0"/>
                  <a:cs typeface="+mn-cs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dirty="0">
                    <a:latin typeface="Comic Sans MS" pitchFamily="66" charset="0"/>
                    <a:cs typeface="+mn-cs"/>
                  </a:rPr>
                  <a:t> BIOTECHNOLOGIES</a:t>
                </a:r>
                <a:r>
                  <a:rPr lang="fr-FR" dirty="0">
                    <a:latin typeface="Comic Sans MS" pitchFamily="66" charset="0"/>
                    <a:cs typeface="+mn-cs"/>
                  </a:rPr>
                  <a:t> </a:t>
                </a:r>
              </a:p>
            </p:txBody>
          </p:sp>
        </p:grpSp>
        <p:pic>
          <p:nvPicPr>
            <p:cNvPr id="6154" name="Picture 2" descr="http://senghor-lyc.spip.ac-rouen.fr/IMG/jpg/SPC0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332656"/>
              <a:ext cx="1595036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Sous-titre 13"/>
          <p:cNvSpPr txBox="1">
            <a:spLocks/>
          </p:cNvSpPr>
          <p:nvPr/>
        </p:nvSpPr>
        <p:spPr bwMode="auto">
          <a:xfrm>
            <a:off x="755650" y="1484313"/>
            <a:ext cx="7848600" cy="431800"/>
          </a:xfrm>
          <a:prstGeom prst="rect">
            <a:avLst/>
          </a:prstGeom>
          <a:noFill/>
          <a:ln w="2857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THEME 1 = LA BIOLOGIE AU SERVICE DE L’AGROALIMENTAIRE !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50825" y="2060575"/>
            <a:ext cx="3600450" cy="1441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…….A SON ANALYSE BIOCHIMIQUE: ETUDE DES GLUCIDES DU PRODUIT !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  <p:pic>
        <p:nvPicPr>
          <p:cNvPr id="24" name="Image 23" descr="SDC1069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3141663"/>
            <a:ext cx="2403475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4284663" y="2205038"/>
            <a:ext cx="3600450" cy="1441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…….JUSQU’A L’ECHELLE INDUSTRIELLE !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  <p:pic>
        <p:nvPicPr>
          <p:cNvPr id="31" name="Picture 2" descr="Fichier:Villecomtal arros 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21735" t="49139" b="10541"/>
          <a:stretch>
            <a:fillRect/>
          </a:stretch>
        </p:blipFill>
        <p:spPr bwMode="auto">
          <a:xfrm>
            <a:off x="4500563" y="3213100"/>
            <a:ext cx="3443287" cy="2087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3" name="Rectangle 32"/>
          <p:cNvSpPr/>
          <p:nvPr/>
        </p:nvSpPr>
        <p:spPr>
          <a:xfrm>
            <a:off x="4716463" y="5416550"/>
            <a:ext cx="3600450" cy="1441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Visite de l’usine DANONE </a:t>
            </a:r>
            <a:endParaRPr lang="fr-FR" sz="12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(</a:t>
            </a:r>
            <a:r>
              <a:rPr lang="fr-FR" sz="1200" b="1" dirty="0" err="1">
                <a:latin typeface="Comic Sans MS" pitchFamily="66" charset="0"/>
              </a:rPr>
              <a:t>Villecomtal</a:t>
            </a:r>
            <a:r>
              <a:rPr lang="fr-FR" sz="1200" b="1" dirty="0">
                <a:latin typeface="Comic Sans MS" pitchFamily="66" charset="0"/>
              </a:rPr>
              <a:t> sur </a:t>
            </a:r>
            <a:r>
              <a:rPr lang="fr-FR" sz="1200" b="1" dirty="0" err="1">
                <a:latin typeface="Comic Sans MS" pitchFamily="66" charset="0"/>
              </a:rPr>
              <a:t>Arros</a:t>
            </a:r>
            <a:r>
              <a:rPr lang="fr-FR" sz="1200" b="1" dirty="0">
                <a:latin typeface="Comic Sans MS" pitchFamily="66" charset="0"/>
              </a:rPr>
              <a:t> (32) )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/>
      <p:bldP spid="27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"/>
          <p:cNvGrpSpPr>
            <a:grpSpLocks/>
          </p:cNvGrpSpPr>
          <p:nvPr/>
        </p:nvGrpSpPr>
        <p:grpSpPr bwMode="auto">
          <a:xfrm>
            <a:off x="468313" y="188913"/>
            <a:ext cx="8351837" cy="719807"/>
            <a:chOff x="467544" y="260648"/>
            <a:chExt cx="8352927" cy="1368152"/>
          </a:xfrm>
        </p:grpSpPr>
        <p:grpSp>
          <p:nvGrpSpPr>
            <p:cNvPr id="3" name="Groupe 28"/>
            <p:cNvGrpSpPr>
              <a:grpSpLocks/>
            </p:cNvGrpSpPr>
            <p:nvPr/>
          </p:nvGrpSpPr>
          <p:grpSpPr bwMode="auto">
            <a:xfrm>
              <a:off x="467544" y="260648"/>
              <a:ext cx="8352927" cy="1368152"/>
              <a:chOff x="467544" y="260648"/>
              <a:chExt cx="8064896" cy="1368152"/>
            </a:xfrm>
          </p:grpSpPr>
          <p:grpSp>
            <p:nvGrpSpPr>
              <p:cNvPr id="4" name="Groupe 19"/>
              <p:cNvGrpSpPr>
                <a:grpSpLocks/>
              </p:cNvGrpSpPr>
              <p:nvPr/>
            </p:nvGrpSpPr>
            <p:grpSpPr bwMode="auto">
              <a:xfrm>
                <a:off x="467544" y="260648"/>
                <a:ext cx="8064896" cy="1368152"/>
                <a:chOff x="899592" y="476672"/>
                <a:chExt cx="7488833" cy="1008112"/>
              </a:xfrm>
            </p:grpSpPr>
            <p:pic>
              <p:nvPicPr>
                <p:cNvPr id="7187" name="Picture 2" descr="C:\Users\valerie\Pictures\electrophorèse des protéines\Bbactério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r="48021"/>
                <a:stretch>
                  <a:fillRect/>
                </a:stretch>
              </p:blipFill>
              <p:spPr bwMode="auto">
                <a:xfrm>
                  <a:off x="899592" y="476672"/>
                  <a:ext cx="2072802" cy="1003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0" name="Connecteur droit 9"/>
                <p:cNvCxnSpPr/>
                <p:nvPr/>
              </p:nvCxnSpPr>
              <p:spPr>
                <a:xfrm>
                  <a:off x="899592" y="476672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Connecteur droit 10"/>
                <p:cNvCxnSpPr/>
                <p:nvPr/>
              </p:nvCxnSpPr>
              <p:spPr>
                <a:xfrm rot="5400000">
                  <a:off x="395536" y="980728"/>
                  <a:ext cx="1008112" cy="0"/>
                </a:xfrm>
                <a:prstGeom prst="line">
                  <a:avLst/>
                </a:pr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necteur droit 11"/>
                <p:cNvCxnSpPr/>
                <p:nvPr/>
              </p:nvCxnSpPr>
              <p:spPr>
                <a:xfrm>
                  <a:off x="899592" y="1484784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12"/>
                <p:cNvCxnSpPr/>
                <p:nvPr/>
              </p:nvCxnSpPr>
              <p:spPr>
                <a:xfrm rot="5400000">
                  <a:off x="7884369" y="980728"/>
                  <a:ext cx="1008112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ZoneTexte 7"/>
              <p:cNvSpPr txBox="1"/>
              <p:nvPr/>
            </p:nvSpPr>
            <p:spPr>
              <a:xfrm>
                <a:off x="2771581" y="332655"/>
                <a:ext cx="3605519" cy="84609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ENSEIGNEMENT D’EXPLORATION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dirty="0" smtClean="0">
                    <a:latin typeface="Comic Sans MS" pitchFamily="66" charset="0"/>
                    <a:cs typeface="+mn-cs"/>
                  </a:rPr>
                  <a:t> </a:t>
                </a:r>
                <a:r>
                  <a:rPr lang="fr-FR" sz="1600" dirty="0">
                    <a:latin typeface="Comic Sans MS" pitchFamily="66" charset="0"/>
                    <a:cs typeface="+mn-cs"/>
                  </a:rPr>
                  <a:t>BIOTECHNOLOGIES</a:t>
                </a:r>
                <a:r>
                  <a:rPr lang="fr-FR" dirty="0">
                    <a:latin typeface="Comic Sans MS" pitchFamily="66" charset="0"/>
                    <a:cs typeface="+mn-cs"/>
                  </a:rPr>
                  <a:t> </a:t>
                </a:r>
              </a:p>
            </p:txBody>
          </p:sp>
        </p:grpSp>
        <p:pic>
          <p:nvPicPr>
            <p:cNvPr id="7184" name="Picture 2" descr="http://senghor-lyc.spip.ac-rouen.fr/IMG/jpg/SPC0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332656"/>
              <a:ext cx="1595036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Sous-titre 13"/>
          <p:cNvSpPr txBox="1">
            <a:spLocks/>
          </p:cNvSpPr>
          <p:nvPr/>
        </p:nvSpPr>
        <p:spPr bwMode="auto">
          <a:xfrm>
            <a:off x="755576" y="1124744"/>
            <a:ext cx="7848600" cy="647700"/>
          </a:xfrm>
          <a:prstGeom prst="rect">
            <a:avLst/>
          </a:prstGeom>
          <a:noFill/>
          <a:ln w="2857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THEME 2 = LA BIOLOGIE AU SERVICE DE L’ENVIRONNEMENT !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L’EAU </a:t>
            </a:r>
            <a:r>
              <a:rPr lang="fr-FR" sz="1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endParaRPr lang="fr-FR" sz="1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3789040"/>
            <a:ext cx="827584" cy="28803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- CONTRÔLES BACTÉRIOLOGIQUES DE L’EAU….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  <p:pic>
        <p:nvPicPr>
          <p:cNvPr id="17" name="Picture 3" descr="C:\Users\valerie\Pictures\electrophorèse des protéines\Dénombreme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789040"/>
            <a:ext cx="3024187" cy="185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ZoneTexte 17"/>
          <p:cNvSpPr txBox="1">
            <a:spLocks noChangeArrowheads="1"/>
          </p:cNvSpPr>
          <p:nvPr/>
        </p:nvSpPr>
        <p:spPr bwMode="auto">
          <a:xfrm>
            <a:off x="539552" y="5733256"/>
            <a:ext cx="41751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100" dirty="0">
                <a:latin typeface="Comic Sans MS" pitchFamily="66" charset="0"/>
              </a:rPr>
              <a:t>Isolement des microorganismes d’une eau en milieu gélosé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220072" y="2276872"/>
            <a:ext cx="3600450" cy="1441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- CONTRÔLES BIOCHIMIQUES DE L’EAU….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  <p:pic>
        <p:nvPicPr>
          <p:cNvPr id="20" name="Image 19" descr="SDC1069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36096" y="3717032"/>
            <a:ext cx="3132138" cy="2060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250825" y="1557338"/>
            <a:ext cx="3889375" cy="1441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4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latin typeface="Comic Sans MS" pitchFamily="66" charset="0"/>
              </a:rPr>
              <a:t>INTRODUCTION A LA THEMATIQUE 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  <p:sp>
        <p:nvSpPr>
          <p:cNvPr id="23" name="ZoneTexte 22"/>
          <p:cNvSpPr txBox="1">
            <a:spLocks noChangeArrowheads="1"/>
          </p:cNvSpPr>
          <p:nvPr/>
        </p:nvSpPr>
        <p:spPr bwMode="auto">
          <a:xfrm>
            <a:off x="5508625" y="3284538"/>
            <a:ext cx="295116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100">
                <a:latin typeface="Comic Sans MS" pitchFamily="66" charset="0"/>
              </a:rPr>
              <a:t>Dosage  colorimétrique des phosphates</a:t>
            </a:r>
          </a:p>
        </p:txBody>
      </p:sp>
      <p:pic>
        <p:nvPicPr>
          <p:cNvPr id="51202" name="Picture 2" descr="http://www.cg32.fr/Images/logo.jpg"/>
          <p:cNvPicPr>
            <a:picLocks noChangeAspect="1" noChangeArrowheads="1"/>
          </p:cNvPicPr>
          <p:nvPr/>
        </p:nvPicPr>
        <p:blipFill>
          <a:blip r:embed="rId7" cstate="print"/>
          <a:srcRect l="7661"/>
          <a:stretch>
            <a:fillRect/>
          </a:stretch>
        </p:blipFill>
        <p:spPr bwMode="auto">
          <a:xfrm>
            <a:off x="395536" y="2276872"/>
            <a:ext cx="2163762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4788024" y="1700808"/>
            <a:ext cx="4176712" cy="1441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latin typeface="Comic Sans MS" pitchFamily="66" charset="0"/>
              </a:rPr>
              <a:t>ETUDE DU FONCTIONNEMENT D’UNE STATION D’EPURATION…..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148263" y="5661025"/>
            <a:ext cx="3600450" cy="1441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- VISITE DU LABORATOIRE DÉPARTEMENTAL DES EAUX ….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483768" y="2564904"/>
            <a:ext cx="20875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b="1" dirty="0">
                <a:latin typeface="Comic Sans MS" pitchFamily="66" charset="0"/>
              </a:rPr>
              <a:t>conférence/débat</a:t>
            </a:r>
            <a:r>
              <a:rPr lang="fr-FR" sz="1400" dirty="0">
                <a:latin typeface="Comic Sans MS" pitchFamily="66" charset="0"/>
              </a:rPr>
              <a:t> sur les traitements de l’eau (conseil général)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/>
      <p:bldP spid="19" grpId="0"/>
      <p:bldP spid="21" grpId="0"/>
      <p:bldP spid="23" grpId="0"/>
      <p:bldP spid="25" grpId="0"/>
      <p:bldP spid="26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5"/>
          <p:cNvGrpSpPr>
            <a:grpSpLocks/>
          </p:cNvGrpSpPr>
          <p:nvPr/>
        </p:nvGrpSpPr>
        <p:grpSpPr bwMode="auto">
          <a:xfrm>
            <a:off x="395537" y="188913"/>
            <a:ext cx="8424614" cy="719807"/>
            <a:chOff x="467544" y="260648"/>
            <a:chExt cx="8352927" cy="1368152"/>
          </a:xfrm>
        </p:grpSpPr>
        <p:grpSp>
          <p:nvGrpSpPr>
            <p:cNvPr id="3" name="Groupe 28"/>
            <p:cNvGrpSpPr>
              <a:grpSpLocks/>
            </p:cNvGrpSpPr>
            <p:nvPr/>
          </p:nvGrpSpPr>
          <p:grpSpPr bwMode="auto">
            <a:xfrm>
              <a:off x="467544" y="260648"/>
              <a:ext cx="8352927" cy="1368152"/>
              <a:chOff x="467544" y="260648"/>
              <a:chExt cx="8064896" cy="1368152"/>
            </a:xfrm>
          </p:grpSpPr>
          <p:grpSp>
            <p:nvGrpSpPr>
              <p:cNvPr id="4" name="Groupe 19"/>
              <p:cNvGrpSpPr>
                <a:grpSpLocks/>
              </p:cNvGrpSpPr>
              <p:nvPr/>
            </p:nvGrpSpPr>
            <p:grpSpPr bwMode="auto">
              <a:xfrm>
                <a:off x="467544" y="260648"/>
                <a:ext cx="8064896" cy="1368152"/>
                <a:chOff x="899592" y="476672"/>
                <a:chExt cx="7488833" cy="1008112"/>
              </a:xfrm>
            </p:grpSpPr>
            <p:pic>
              <p:nvPicPr>
                <p:cNvPr id="8209" name="Picture 2" descr="C:\Users\valerie\Pictures\electrophorèse des protéines\Bbactério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r="48021"/>
                <a:stretch>
                  <a:fillRect/>
                </a:stretch>
              </p:blipFill>
              <p:spPr bwMode="auto">
                <a:xfrm>
                  <a:off x="899592" y="476672"/>
                  <a:ext cx="2072802" cy="1003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2" name="Connecteur droit 21"/>
                <p:cNvCxnSpPr/>
                <p:nvPr/>
              </p:nvCxnSpPr>
              <p:spPr>
                <a:xfrm>
                  <a:off x="899592" y="476672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eur droit 22"/>
                <p:cNvCxnSpPr/>
                <p:nvPr/>
              </p:nvCxnSpPr>
              <p:spPr>
                <a:xfrm rot="5400000">
                  <a:off x="395854" y="980410"/>
                  <a:ext cx="1007475" cy="0"/>
                </a:xfrm>
                <a:prstGeom prst="line">
                  <a:avLst/>
                </a:pr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cteur droit 23"/>
                <p:cNvCxnSpPr/>
                <p:nvPr/>
              </p:nvCxnSpPr>
              <p:spPr>
                <a:xfrm>
                  <a:off x="899592" y="1484147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eur droit 24"/>
                <p:cNvCxnSpPr/>
                <p:nvPr/>
              </p:nvCxnSpPr>
              <p:spPr>
                <a:xfrm rot="5400000">
                  <a:off x="7884687" y="980410"/>
                  <a:ext cx="1007475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ZoneTexte 19"/>
              <p:cNvSpPr txBox="1"/>
              <p:nvPr/>
            </p:nvSpPr>
            <p:spPr>
              <a:xfrm>
                <a:off x="2771581" y="333536"/>
                <a:ext cx="3605519" cy="97456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ENSEIGNEMENT D’EXPLORATION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dirty="0" smtClean="0">
                    <a:latin typeface="Comic Sans MS" pitchFamily="66" charset="0"/>
                    <a:cs typeface="+mn-cs"/>
                  </a:rPr>
                  <a:t> </a:t>
                </a:r>
                <a:r>
                  <a:rPr lang="fr-FR" sz="1600" dirty="0">
                    <a:latin typeface="Comic Sans MS" pitchFamily="66" charset="0"/>
                    <a:cs typeface="+mn-cs"/>
                  </a:rPr>
                  <a:t>BIOTECHNOLOGIES</a:t>
                </a:r>
                <a:r>
                  <a:rPr lang="fr-FR" dirty="0">
                    <a:latin typeface="Comic Sans MS" pitchFamily="66" charset="0"/>
                    <a:cs typeface="+mn-cs"/>
                  </a:rPr>
                  <a:t> </a:t>
                </a:r>
              </a:p>
            </p:txBody>
          </p:sp>
        </p:grpSp>
        <p:pic>
          <p:nvPicPr>
            <p:cNvPr id="8206" name="Picture 2" descr="http://senghor-lyc.spip.ac-rouen.fr/IMG/jpg/SPC0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332656"/>
              <a:ext cx="1595036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" name="Sous-titre 13"/>
          <p:cNvSpPr txBox="1">
            <a:spLocks/>
          </p:cNvSpPr>
          <p:nvPr/>
        </p:nvSpPr>
        <p:spPr bwMode="auto">
          <a:xfrm>
            <a:off x="827584" y="1124744"/>
            <a:ext cx="7848600" cy="647700"/>
          </a:xfrm>
          <a:prstGeom prst="rect">
            <a:avLst/>
          </a:prstGeom>
          <a:noFill/>
          <a:ln w="2857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THEME 3 = LA BIOLOGIE AU SERVICE DE LA </a:t>
            </a:r>
            <a:r>
              <a:rPr lang="fr-FR" sz="1600" b="1" dirty="0" smtClean="0">
                <a:solidFill>
                  <a:schemeClr val="tx1"/>
                </a:solidFill>
                <a:latin typeface="Comic Sans MS" pitchFamily="66" charset="0"/>
              </a:rPr>
              <a:t>SANTE ! </a:t>
            </a:r>
            <a:endParaRPr lang="fr-FR" sz="1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00113" y="2060575"/>
            <a:ext cx="3600450" cy="1441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COMPRENDRE</a:t>
            </a:r>
            <a:r>
              <a:rPr lang="fr-FR" sz="1600" b="1" dirty="0">
                <a:latin typeface="Comic Sans MS" pitchFamily="66" charset="0"/>
              </a:rPr>
              <a:t> </a:t>
            </a:r>
            <a:r>
              <a:rPr lang="fr-FR" sz="1200" b="1" dirty="0">
                <a:latin typeface="Comic Sans MS" pitchFamily="66" charset="0"/>
              </a:rPr>
              <a:t>CERTAINES MALADIES…….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2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Ex = INFECTIONS URINAIRES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2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EX = DIABETE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  <p:pic>
        <p:nvPicPr>
          <p:cNvPr id="31" name="Picture 85" descr="MCj03474570000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1844675"/>
            <a:ext cx="920750" cy="1257300"/>
          </a:xfrm>
        </p:spPr>
      </p:pic>
      <p:sp>
        <p:nvSpPr>
          <p:cNvPr id="32" name="Rectangle 31"/>
          <p:cNvSpPr/>
          <p:nvPr/>
        </p:nvSpPr>
        <p:spPr>
          <a:xfrm>
            <a:off x="5003800" y="1844675"/>
            <a:ext cx="3600450" cy="1441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…..ETABLIR LE DIAGNOSTIC PAR CERTAINS DOSAGES BIOCHIMIQUES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4932039" y="2348880"/>
            <a:ext cx="2592288" cy="1782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Rectangle 33"/>
          <p:cNvSpPr/>
          <p:nvPr/>
        </p:nvSpPr>
        <p:spPr>
          <a:xfrm>
            <a:off x="7596188" y="2205038"/>
            <a:ext cx="1152525" cy="17287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100" dirty="0">
                <a:solidFill>
                  <a:schemeClr val="tx1"/>
                </a:solidFill>
                <a:latin typeface="Comic Sans MS" pitchFamily="66" charset="0"/>
              </a:rPr>
              <a:t>Détermination de la glycémie</a:t>
            </a:r>
          </a:p>
          <a:p>
            <a:pPr algn="ctr">
              <a:defRPr/>
            </a:pP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fr-FR" sz="1100" dirty="0">
                <a:solidFill>
                  <a:schemeClr val="tx1"/>
                </a:solidFill>
                <a:latin typeface="Comic Sans MS" pitchFamily="66" charset="0"/>
              </a:rPr>
              <a:t>Méthode des bandelettes  </a:t>
            </a:r>
          </a:p>
        </p:txBody>
      </p:sp>
      <p:pic>
        <p:nvPicPr>
          <p:cNvPr id="35" name="Picture 13" descr="Numériser0006"/>
          <p:cNvPicPr>
            <a:picLocks noChangeAspect="1" noChangeArrowheads="1"/>
          </p:cNvPicPr>
          <p:nvPr/>
        </p:nvPicPr>
        <p:blipFill>
          <a:blip r:embed="rId7" cstate="print">
            <a:lum bright="-30000" contrast="30000"/>
          </a:blip>
          <a:srcRect t="3185" r="5057"/>
          <a:stretch>
            <a:fillRect/>
          </a:stretch>
        </p:blipFill>
        <p:spPr bwMode="auto">
          <a:xfrm>
            <a:off x="251520" y="3501008"/>
            <a:ext cx="3456384" cy="233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Rectangle 35"/>
          <p:cNvSpPr/>
          <p:nvPr/>
        </p:nvSpPr>
        <p:spPr>
          <a:xfrm>
            <a:off x="611188" y="2420938"/>
            <a:ext cx="2808287" cy="1584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100" dirty="0">
                <a:solidFill>
                  <a:schemeClr val="tx1"/>
                </a:solidFill>
                <a:latin typeface="Comic Sans MS" pitchFamily="66" charset="0"/>
              </a:rPr>
              <a:t>Isolement et Identification de bactéries pathogènes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156176" y="4797152"/>
            <a:ext cx="3168650" cy="136842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…..CONNAITRE LES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 TRAITEMENTS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 ET LES MOYENS DE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Comic Sans MS" pitchFamily="66" charset="0"/>
              </a:rPr>
              <a:t>PREVENTION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200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latin typeface="Comic Sans MS" pitchFamily="66" charset="0"/>
              </a:rPr>
              <a:t>Un antibiogramme pour vérifier l’efficacité d’un antibiotique sur une bactérie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2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b="1" dirty="0">
              <a:latin typeface="Comic Sans MS" pitchFamily="66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latin typeface="Comic Sans MS" pitchFamily="66" charset="0"/>
              </a:rPr>
              <a:t>		</a:t>
            </a:r>
          </a:p>
        </p:txBody>
      </p:sp>
      <p:pic>
        <p:nvPicPr>
          <p:cNvPr id="38" name="Picture 14" descr="Antibiogramme"/>
          <p:cNvPicPr>
            <a:picLocks noChangeAspect="1" noChangeArrowheads="1"/>
          </p:cNvPicPr>
          <p:nvPr/>
        </p:nvPicPr>
        <p:blipFill>
          <a:blip r:embed="rId8" cstate="print">
            <a:lum bright="-20000" contrast="40000"/>
          </a:blip>
          <a:srcRect t="3188" r="1943"/>
          <a:stretch>
            <a:fillRect/>
          </a:stretch>
        </p:blipFill>
        <p:spPr bwMode="auto">
          <a:xfrm>
            <a:off x="3779912" y="4437112"/>
            <a:ext cx="2376487" cy="2232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/>
      <p:bldP spid="32" grpId="0"/>
      <p:bldP spid="34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"/>
          <p:cNvGrpSpPr>
            <a:grpSpLocks/>
          </p:cNvGrpSpPr>
          <p:nvPr/>
        </p:nvGrpSpPr>
        <p:grpSpPr bwMode="auto">
          <a:xfrm>
            <a:off x="468313" y="260350"/>
            <a:ext cx="8351837" cy="908050"/>
            <a:chOff x="467544" y="260648"/>
            <a:chExt cx="8352927" cy="1437662"/>
          </a:xfrm>
        </p:grpSpPr>
        <p:grpSp>
          <p:nvGrpSpPr>
            <p:cNvPr id="3" name="Groupe 28"/>
            <p:cNvGrpSpPr>
              <a:grpSpLocks/>
            </p:cNvGrpSpPr>
            <p:nvPr/>
          </p:nvGrpSpPr>
          <p:grpSpPr bwMode="auto">
            <a:xfrm>
              <a:off x="467544" y="260648"/>
              <a:ext cx="8352927" cy="1437662"/>
              <a:chOff x="467544" y="260648"/>
              <a:chExt cx="8064896" cy="1437662"/>
            </a:xfrm>
          </p:grpSpPr>
          <p:grpSp>
            <p:nvGrpSpPr>
              <p:cNvPr id="4" name="Groupe 19"/>
              <p:cNvGrpSpPr>
                <a:grpSpLocks/>
              </p:cNvGrpSpPr>
              <p:nvPr/>
            </p:nvGrpSpPr>
            <p:grpSpPr bwMode="auto">
              <a:xfrm>
                <a:off x="467544" y="260648"/>
                <a:ext cx="8064896" cy="1368152"/>
                <a:chOff x="899592" y="476672"/>
                <a:chExt cx="7488833" cy="1008112"/>
              </a:xfrm>
            </p:grpSpPr>
            <p:pic>
              <p:nvPicPr>
                <p:cNvPr id="10252" name="Picture 2" descr="C:\Users\valerie\Pictures\electrophorèse des protéines\Bbactério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r="48021"/>
                <a:stretch>
                  <a:fillRect/>
                </a:stretch>
              </p:blipFill>
              <p:spPr bwMode="auto">
                <a:xfrm>
                  <a:off x="899592" y="476672"/>
                  <a:ext cx="2072802" cy="1003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0" name="Connecteur droit 9"/>
                <p:cNvCxnSpPr/>
                <p:nvPr/>
              </p:nvCxnSpPr>
              <p:spPr>
                <a:xfrm>
                  <a:off x="899592" y="476672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Connecteur droit 10"/>
                <p:cNvCxnSpPr/>
                <p:nvPr/>
              </p:nvCxnSpPr>
              <p:spPr>
                <a:xfrm rot="5400000">
                  <a:off x="395854" y="980410"/>
                  <a:ext cx="1007475" cy="0"/>
                </a:xfrm>
                <a:prstGeom prst="line">
                  <a:avLst/>
                </a:prstGeom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necteur droit 11"/>
                <p:cNvCxnSpPr/>
                <p:nvPr/>
              </p:nvCxnSpPr>
              <p:spPr>
                <a:xfrm>
                  <a:off x="899592" y="1484147"/>
                  <a:ext cx="7488833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12"/>
                <p:cNvCxnSpPr/>
                <p:nvPr/>
              </p:nvCxnSpPr>
              <p:spPr>
                <a:xfrm rot="5400000">
                  <a:off x="7884687" y="980410"/>
                  <a:ext cx="1007475" cy="0"/>
                </a:xfrm>
                <a:prstGeom prst="line">
                  <a:avLst/>
                </a:prstGeom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ZoneTexte 7"/>
              <p:cNvSpPr txBox="1"/>
              <p:nvPr/>
            </p:nvSpPr>
            <p:spPr>
              <a:xfrm>
                <a:off x="2771581" y="333537"/>
                <a:ext cx="3605519" cy="13647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+mn-cs"/>
                  </a:rPr>
                  <a:t>ENSEIGNEMENT D’EXPLORATION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1600" dirty="0">
                  <a:latin typeface="Comic Sans MS" pitchFamily="66" charset="0"/>
                  <a:cs typeface="+mn-cs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dirty="0">
                    <a:latin typeface="Comic Sans MS" pitchFamily="66" charset="0"/>
                    <a:cs typeface="+mn-cs"/>
                  </a:rPr>
                  <a:t> BIOTECHNOLOGIES</a:t>
                </a:r>
                <a:r>
                  <a:rPr lang="fr-FR" dirty="0">
                    <a:latin typeface="Comic Sans MS" pitchFamily="66" charset="0"/>
                    <a:cs typeface="+mn-cs"/>
                  </a:rPr>
                  <a:t> </a:t>
                </a:r>
              </a:p>
            </p:txBody>
          </p:sp>
        </p:grpSp>
        <p:pic>
          <p:nvPicPr>
            <p:cNvPr id="10249" name="Picture 2" descr="http://senghor-lyc.spip.ac-rouen.fr/IMG/jpg/SPC0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332656"/>
              <a:ext cx="1595036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Sous-titre 13"/>
          <p:cNvSpPr txBox="1">
            <a:spLocks/>
          </p:cNvSpPr>
          <p:nvPr/>
        </p:nvSpPr>
        <p:spPr bwMode="auto">
          <a:xfrm>
            <a:off x="900113" y="1268413"/>
            <a:ext cx="7848600" cy="647700"/>
          </a:xfrm>
          <a:prstGeom prst="rect">
            <a:avLst/>
          </a:prstGeom>
          <a:noFill/>
          <a:ln w="2857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L’ORIENTATION  </a:t>
            </a:r>
          </a:p>
        </p:txBody>
      </p:sp>
      <p:sp>
        <p:nvSpPr>
          <p:cNvPr id="15" name="Sous-titre 13"/>
          <p:cNvSpPr txBox="1">
            <a:spLocks/>
          </p:cNvSpPr>
          <p:nvPr/>
        </p:nvSpPr>
        <p:spPr bwMode="auto">
          <a:xfrm>
            <a:off x="684213" y="2205038"/>
            <a:ext cx="4967287" cy="819150"/>
          </a:xfrm>
          <a:prstGeom prst="rect">
            <a:avLst/>
          </a:prstGeom>
          <a:noFill/>
          <a:ln w="28575" cap="flat" cmpd="sng" algn="ctr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 fontScale="925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VOUS SOUHAITEZ VOUS SPÉCIALISER DANS CE SECTEUR POUR PLUS TARD TRAVAILLER DANS LE MONDE DES BIOTECHNOLOGIES , </a:t>
            </a:r>
          </a:p>
        </p:txBody>
      </p:sp>
      <p:sp>
        <p:nvSpPr>
          <p:cNvPr id="16" name="Sous-titre 13"/>
          <p:cNvSpPr txBox="1">
            <a:spLocks/>
          </p:cNvSpPr>
          <p:nvPr/>
        </p:nvSpPr>
        <p:spPr bwMode="auto">
          <a:xfrm>
            <a:off x="755650" y="3933825"/>
            <a:ext cx="4967288" cy="819150"/>
          </a:xfrm>
          <a:prstGeom prst="rect">
            <a:avLst/>
          </a:prstGeom>
          <a:noFill/>
          <a:ln w="2857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LE BAC STL-BIOTECHNOLOGIES EST LA SUITE LOGIQUE…..</a:t>
            </a:r>
          </a:p>
        </p:txBody>
      </p:sp>
      <p:pic>
        <p:nvPicPr>
          <p:cNvPr id="17" name="Picture 14" descr="Photo 071"/>
          <p:cNvPicPr>
            <a:picLocks noChangeAspect="1" noChangeArrowheads="1"/>
          </p:cNvPicPr>
          <p:nvPr/>
        </p:nvPicPr>
        <p:blipFill>
          <a:blip r:embed="rId5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6084888" y="3068638"/>
            <a:ext cx="21336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Sous-titre 13"/>
          <p:cNvSpPr txBox="1">
            <a:spLocks/>
          </p:cNvSpPr>
          <p:nvPr/>
        </p:nvSpPr>
        <p:spPr bwMode="auto">
          <a:xfrm>
            <a:off x="3348038" y="5589588"/>
            <a:ext cx="4967287" cy="819150"/>
          </a:xfrm>
          <a:prstGeom prst="rect">
            <a:avLst/>
          </a:prstGeom>
          <a:noFill/>
          <a:ln w="2857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>
                <a:solidFill>
                  <a:schemeClr val="tx1"/>
                </a:solidFill>
                <a:latin typeface="Comic Sans MS" pitchFamily="66" charset="0"/>
              </a:rPr>
              <a:t>…..QUI OFFRE DE NOMBREUSES POURSUITES D’ETUDES….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9"/>
          <p:cNvGrpSpPr>
            <a:grpSpLocks/>
          </p:cNvGrpSpPr>
          <p:nvPr/>
        </p:nvGrpSpPr>
        <p:grpSpPr bwMode="auto">
          <a:xfrm>
            <a:off x="251520" y="404664"/>
            <a:ext cx="8713788" cy="719137"/>
            <a:chOff x="467544" y="260648"/>
            <a:chExt cx="8352927" cy="1368153"/>
          </a:xfrm>
        </p:grpSpPr>
        <p:grpSp>
          <p:nvGrpSpPr>
            <p:cNvPr id="3" name="Groupe 19"/>
            <p:cNvGrpSpPr>
              <a:grpSpLocks/>
            </p:cNvGrpSpPr>
            <p:nvPr/>
          </p:nvGrpSpPr>
          <p:grpSpPr bwMode="auto">
            <a:xfrm>
              <a:off x="467544" y="260648"/>
              <a:ext cx="8352927" cy="1368153"/>
              <a:chOff x="899592" y="476672"/>
              <a:chExt cx="7488833" cy="1008113"/>
            </a:xfrm>
          </p:grpSpPr>
          <p:pic>
            <p:nvPicPr>
              <p:cNvPr id="10267" name="Picture 2" descr="C:\Users\valerie\Pictures\electrophorèse des protéines\Bbactério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r="48021"/>
              <a:stretch>
                <a:fillRect/>
              </a:stretch>
            </p:blipFill>
            <p:spPr bwMode="auto">
              <a:xfrm>
                <a:off x="899592" y="476672"/>
                <a:ext cx="2072802" cy="1003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8" name="Connecteur droit 7"/>
              <p:cNvCxnSpPr/>
              <p:nvPr/>
            </p:nvCxnSpPr>
            <p:spPr>
              <a:xfrm>
                <a:off x="899592" y="476672"/>
                <a:ext cx="7488833" cy="0"/>
              </a:xfrm>
              <a:prstGeom prst="line">
                <a:avLst/>
              </a:prstGeom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/>
              <p:cNvCxnSpPr/>
              <p:nvPr/>
            </p:nvCxnSpPr>
            <p:spPr>
              <a:xfrm rot="5400000">
                <a:off x="395536" y="980729"/>
                <a:ext cx="1008112" cy="0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/>
              <p:cNvCxnSpPr/>
              <p:nvPr/>
            </p:nvCxnSpPr>
            <p:spPr>
              <a:xfrm>
                <a:off x="899592" y="1484784"/>
                <a:ext cx="7488833" cy="0"/>
              </a:xfrm>
              <a:prstGeom prst="line">
                <a:avLst/>
              </a:prstGeom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/>
            </p:nvCxnSpPr>
            <p:spPr>
              <a:xfrm rot="5400000">
                <a:off x="7884369" y="980729"/>
                <a:ext cx="1008112" cy="0"/>
              </a:xfrm>
              <a:prstGeom prst="line">
                <a:avLst/>
              </a:prstGeom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</p:grpSp>
        <p:pic>
          <p:nvPicPr>
            <p:cNvPr id="10266" name="Picture 2" descr="http://senghor-lyc.spip.ac-rouen.fr/IMG/jpg/SPC0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332656"/>
              <a:ext cx="1595036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ZoneTexte 11"/>
          <p:cNvSpPr txBox="1"/>
          <p:nvPr/>
        </p:nvSpPr>
        <p:spPr bwMode="auto">
          <a:xfrm>
            <a:off x="2843808" y="476672"/>
            <a:ext cx="4176713" cy="677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 SERIE STL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+mj-lt"/>
                <a:cs typeface="+mn-cs"/>
              </a:rPr>
              <a:t> LES OFFRES DE FORMATION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67544" y="5733256"/>
            <a:ext cx="8352928" cy="72008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dirty="0"/>
              <a:t>BAC </a:t>
            </a:r>
            <a:r>
              <a:rPr lang="fr-FR" sz="2800" dirty="0" smtClean="0"/>
              <a:t>   STL  </a:t>
            </a:r>
            <a:endParaRPr lang="fr-FR" sz="2800" dirty="0"/>
          </a:p>
        </p:txBody>
      </p:sp>
      <p:sp>
        <p:nvSpPr>
          <p:cNvPr id="23" name="Rectangle 22"/>
          <p:cNvSpPr/>
          <p:nvPr/>
        </p:nvSpPr>
        <p:spPr>
          <a:xfrm>
            <a:off x="3059832" y="1556792"/>
            <a:ext cx="2233166" cy="316755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 smtClean="0">
                <a:solidFill>
                  <a:schemeClr val="accent4">
                    <a:lumMod val="75000"/>
                  </a:schemeClr>
                </a:solidFill>
              </a:rPr>
              <a:t>DUT </a:t>
            </a:r>
          </a:p>
          <a:p>
            <a:pPr>
              <a:defRPr/>
            </a:pPr>
            <a:endParaRPr lang="fr-FR" sz="16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defRPr/>
            </a:pPr>
            <a:r>
              <a:rPr lang="fr-FR" sz="1600" dirty="0" smtClean="0">
                <a:solidFill>
                  <a:schemeClr val="accent4">
                    <a:lumMod val="75000"/>
                  </a:schemeClr>
                </a:solidFill>
              </a:rPr>
              <a:t>DUT Génie 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</a:rPr>
              <a:t>Biologique</a:t>
            </a:r>
          </a:p>
          <a:p>
            <a:pPr>
              <a:defRPr/>
            </a:pPr>
            <a:r>
              <a:rPr lang="fr-FR" sz="1200" dirty="0" smtClean="0">
                <a:solidFill>
                  <a:schemeClr val="accent4">
                    <a:lumMod val="75000"/>
                  </a:schemeClr>
                </a:solidFill>
              </a:rPr>
              <a:t>Ex = -</a:t>
            </a:r>
            <a:r>
              <a:rPr lang="fr-FR" sz="1200" dirty="0">
                <a:solidFill>
                  <a:schemeClr val="accent4">
                    <a:lumMod val="75000"/>
                  </a:schemeClr>
                </a:solidFill>
              </a:rPr>
              <a:t>Industries Alimentaires et </a:t>
            </a:r>
            <a:r>
              <a:rPr lang="fr-FR" sz="1200" dirty="0" smtClean="0">
                <a:solidFill>
                  <a:schemeClr val="accent4">
                    <a:lumMod val="75000"/>
                  </a:schemeClr>
                </a:solidFill>
              </a:rPr>
              <a:t>Biologiques</a:t>
            </a:r>
          </a:p>
          <a:p>
            <a:pPr>
              <a:defRPr/>
            </a:pPr>
            <a:endParaRPr lang="fr-FR" sz="12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defRPr/>
            </a:pPr>
            <a:r>
              <a:rPr lang="fr-FR" sz="1600" dirty="0" smtClean="0">
                <a:solidFill>
                  <a:schemeClr val="accent4">
                    <a:lumMod val="75000"/>
                  </a:schemeClr>
                </a:solidFill>
              </a:rPr>
              <a:t>DUT 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</a:rPr>
              <a:t>Hygiène, Sécurité et </a:t>
            </a:r>
            <a:r>
              <a:rPr lang="fr-FR" sz="1600" dirty="0" smtClean="0">
                <a:solidFill>
                  <a:schemeClr val="accent4">
                    <a:lumMod val="75000"/>
                  </a:schemeClr>
                </a:solidFill>
              </a:rPr>
              <a:t>environnement</a:t>
            </a:r>
          </a:p>
          <a:p>
            <a:pPr>
              <a:defRPr/>
            </a:pPr>
            <a:endParaRPr lang="fr-FR" sz="16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defRPr/>
            </a:pPr>
            <a:r>
              <a:rPr lang="fr-FR" sz="1600" dirty="0" smtClean="0">
                <a:solidFill>
                  <a:schemeClr val="accent4">
                    <a:lumMod val="75000"/>
                  </a:schemeClr>
                </a:solidFill>
              </a:rPr>
              <a:t>DUT  Chimie </a:t>
            </a:r>
          </a:p>
          <a:p>
            <a:pPr>
              <a:defRPr/>
            </a:pPr>
            <a:endParaRPr lang="fr-FR" sz="1600" dirty="0"/>
          </a:p>
        </p:txBody>
      </p:sp>
      <p:sp>
        <p:nvSpPr>
          <p:cNvPr id="24" name="Rectangle 23"/>
          <p:cNvSpPr/>
          <p:nvPr/>
        </p:nvSpPr>
        <p:spPr>
          <a:xfrm>
            <a:off x="5364088" y="1556792"/>
            <a:ext cx="2232025" cy="31683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sz="1400" dirty="0"/>
          </a:p>
          <a:p>
            <a:pPr>
              <a:defRPr/>
            </a:pPr>
            <a:endParaRPr lang="fr-FR" sz="1400" dirty="0"/>
          </a:p>
          <a:p>
            <a:pPr>
              <a:defRPr/>
            </a:pPr>
            <a:endParaRPr lang="fr-FR" sz="1400" dirty="0"/>
          </a:p>
          <a:p>
            <a:pPr algn="ctr">
              <a:defRPr/>
            </a:pPr>
            <a:endParaRPr lang="fr-FR" sz="2000" dirty="0" smtClean="0"/>
          </a:p>
          <a:p>
            <a:pPr algn="ctr">
              <a:defRPr/>
            </a:pPr>
            <a:endParaRPr lang="fr-FR" sz="2000" dirty="0" smtClean="0"/>
          </a:p>
          <a:p>
            <a:pPr algn="ctr">
              <a:defRPr/>
            </a:pPr>
            <a:endParaRPr lang="fr-FR" sz="2000" dirty="0"/>
          </a:p>
          <a:p>
            <a:pPr algn="ctr">
              <a:defRPr/>
            </a:pPr>
            <a:r>
              <a:rPr lang="fr-FR" sz="2000" dirty="0" smtClean="0">
                <a:solidFill>
                  <a:schemeClr val="accent4">
                    <a:lumMod val="75000"/>
                  </a:schemeClr>
                </a:solidFill>
              </a:rPr>
              <a:t>BTS </a:t>
            </a:r>
          </a:p>
          <a:p>
            <a:pPr>
              <a:defRPr/>
            </a:pPr>
            <a:r>
              <a:rPr lang="fr-FR" sz="1200" dirty="0" smtClean="0">
                <a:solidFill>
                  <a:schemeClr val="accent4">
                    <a:lumMod val="75000"/>
                  </a:schemeClr>
                </a:solidFill>
              </a:rPr>
              <a:t>-</a:t>
            </a:r>
            <a:r>
              <a:rPr lang="fr-FR" sz="1200" dirty="0">
                <a:solidFill>
                  <a:schemeClr val="accent4">
                    <a:lumMod val="75000"/>
                  </a:schemeClr>
                </a:solidFill>
              </a:rPr>
              <a:t>Analyses de biologie médicale</a:t>
            </a:r>
          </a:p>
          <a:p>
            <a:pPr>
              <a:defRPr/>
            </a:pPr>
            <a:endParaRPr lang="fr-FR" sz="10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defRPr/>
            </a:pPr>
            <a:r>
              <a:rPr lang="fr-FR" sz="1000" dirty="0" smtClean="0">
                <a:solidFill>
                  <a:schemeClr val="accent4">
                    <a:lumMod val="75000"/>
                  </a:schemeClr>
                </a:solidFill>
              </a:rPr>
              <a:t>-</a:t>
            </a:r>
            <a:r>
              <a:rPr lang="fr-FR" sz="1200" dirty="0" smtClean="0">
                <a:solidFill>
                  <a:schemeClr val="accent4">
                    <a:lumMod val="75000"/>
                  </a:schemeClr>
                </a:solidFill>
              </a:rPr>
              <a:t>Métiers </a:t>
            </a:r>
            <a:r>
              <a:rPr lang="fr-FR" sz="1200" dirty="0">
                <a:solidFill>
                  <a:schemeClr val="accent4">
                    <a:lumMod val="75000"/>
                  </a:schemeClr>
                </a:solidFill>
              </a:rPr>
              <a:t>de </a:t>
            </a:r>
            <a:r>
              <a:rPr lang="fr-FR" sz="1200" dirty="0" smtClean="0">
                <a:solidFill>
                  <a:schemeClr val="accent4">
                    <a:lumMod val="75000"/>
                  </a:schemeClr>
                </a:solidFill>
              </a:rPr>
              <a:t>l’eau</a:t>
            </a:r>
          </a:p>
          <a:p>
            <a:pPr>
              <a:defRPr/>
            </a:pPr>
            <a:endParaRPr lang="fr-FR" sz="10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defRPr/>
            </a:pPr>
            <a:r>
              <a:rPr lang="fr-FR" sz="1000" dirty="0">
                <a:solidFill>
                  <a:schemeClr val="accent4">
                    <a:lumMod val="75000"/>
                  </a:schemeClr>
                </a:solidFill>
              </a:rPr>
              <a:t>-</a:t>
            </a:r>
            <a:r>
              <a:rPr lang="fr-FR" sz="1200" dirty="0">
                <a:solidFill>
                  <a:schemeClr val="accent4">
                    <a:lumMod val="75000"/>
                  </a:schemeClr>
                </a:solidFill>
              </a:rPr>
              <a:t>Qualité dans les industries alimentaires et les bioindustries</a:t>
            </a:r>
          </a:p>
          <a:p>
            <a:pPr>
              <a:defRPr/>
            </a:pPr>
            <a:endParaRPr lang="fr-FR" sz="10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defRPr/>
            </a:pPr>
            <a:r>
              <a:rPr lang="fr-FR" sz="1000" dirty="0">
                <a:solidFill>
                  <a:schemeClr val="accent4">
                    <a:lumMod val="75000"/>
                  </a:schemeClr>
                </a:solidFill>
              </a:rPr>
              <a:t>-</a:t>
            </a:r>
            <a:r>
              <a:rPr lang="fr-FR" sz="1200" dirty="0">
                <a:solidFill>
                  <a:schemeClr val="accent4">
                    <a:lumMod val="75000"/>
                  </a:schemeClr>
                </a:solidFill>
              </a:rPr>
              <a:t>Hygiène qualité environnement</a:t>
            </a:r>
          </a:p>
          <a:p>
            <a:pPr>
              <a:defRPr/>
            </a:pPr>
            <a:endParaRPr lang="fr-FR" sz="14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2000" dirty="0" smtClean="0">
                <a:solidFill>
                  <a:schemeClr val="accent4">
                    <a:lumMod val="75000"/>
                  </a:schemeClr>
                </a:solidFill>
              </a:rPr>
              <a:t>DTS </a:t>
            </a:r>
            <a:r>
              <a:rPr lang="fr-FR" sz="2000" dirty="0">
                <a:solidFill>
                  <a:schemeClr val="accent4">
                    <a:lumMod val="75000"/>
                  </a:schemeClr>
                </a:solidFill>
              </a:rPr>
              <a:t>IMRT </a:t>
            </a:r>
          </a:p>
          <a:p>
            <a:pPr>
              <a:defRPr/>
            </a:pPr>
            <a:r>
              <a:rPr lang="fr-FR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1200" dirty="0">
                <a:solidFill>
                  <a:schemeClr val="accent4">
                    <a:lumMod val="75000"/>
                  </a:schemeClr>
                </a:solidFill>
              </a:rPr>
              <a:t>Imagerie médicale et radiologie </a:t>
            </a:r>
            <a:r>
              <a:rPr lang="fr-FR" sz="1200" dirty="0" smtClean="0">
                <a:solidFill>
                  <a:schemeClr val="accent4">
                    <a:lumMod val="75000"/>
                  </a:schemeClr>
                </a:solidFill>
              </a:rPr>
              <a:t>thérapeutique</a:t>
            </a:r>
          </a:p>
          <a:p>
            <a:pPr>
              <a:defRPr/>
            </a:pPr>
            <a:endParaRPr lang="fr-FR" sz="1200" dirty="0"/>
          </a:p>
          <a:p>
            <a:pPr>
              <a:defRPr/>
            </a:pPr>
            <a:endParaRPr lang="fr-FR" sz="1200" dirty="0" smtClean="0"/>
          </a:p>
          <a:p>
            <a:pPr>
              <a:defRPr/>
            </a:pPr>
            <a:endParaRPr lang="fr-FR" sz="1200" dirty="0"/>
          </a:p>
          <a:p>
            <a:pPr>
              <a:defRPr/>
            </a:pPr>
            <a:endParaRPr lang="fr-FR" sz="1200" dirty="0" smtClean="0"/>
          </a:p>
          <a:p>
            <a:pPr>
              <a:defRPr/>
            </a:pPr>
            <a:endParaRPr lang="fr-FR" sz="1200" dirty="0"/>
          </a:p>
          <a:p>
            <a:pPr>
              <a:defRPr/>
            </a:pPr>
            <a:endParaRPr lang="fr-FR" sz="1200" dirty="0" smtClean="0"/>
          </a:p>
          <a:p>
            <a:pPr>
              <a:defRPr/>
            </a:pPr>
            <a:endParaRPr lang="fr-FR" sz="1200" dirty="0"/>
          </a:p>
          <a:p>
            <a:pPr>
              <a:defRPr/>
            </a:pPr>
            <a:endParaRPr lang="fr-FR" sz="1200" dirty="0"/>
          </a:p>
          <a:p>
            <a:pPr algn="ctr">
              <a:defRPr/>
            </a:pPr>
            <a:endParaRPr lang="fr-FR" dirty="0"/>
          </a:p>
        </p:txBody>
      </p:sp>
      <p:sp>
        <p:nvSpPr>
          <p:cNvPr id="30" name="Rectangle 29"/>
          <p:cNvSpPr/>
          <p:nvPr/>
        </p:nvSpPr>
        <p:spPr>
          <a:xfrm>
            <a:off x="7812360" y="1556792"/>
            <a:ext cx="1152128" cy="302455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Char char="-"/>
              <a:defRPr/>
            </a:pPr>
            <a:r>
              <a:rPr lang="fr-FR" sz="1200" b="1" dirty="0" smtClean="0">
                <a:solidFill>
                  <a:schemeClr val="tx2">
                    <a:lumMod val="50000"/>
                  </a:schemeClr>
                </a:solidFill>
              </a:rPr>
              <a:t>Écoles d’ingénieurs</a:t>
            </a:r>
          </a:p>
          <a:p>
            <a:pPr algn="ctr">
              <a:defRPr/>
            </a:pPr>
            <a:endParaRPr lang="fr-FR" sz="12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endParaRPr lang="fr-FR" sz="1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fr-FR" sz="1200" b="1" dirty="0" smtClean="0">
                <a:solidFill>
                  <a:schemeClr val="tx2">
                    <a:lumMod val="50000"/>
                  </a:schemeClr>
                </a:solidFill>
              </a:rPr>
              <a:t>-Écoles vétérinaires</a:t>
            </a:r>
            <a:endParaRPr lang="fr-FR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7812360" y="5229200"/>
            <a:ext cx="1152128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CPGE</a:t>
            </a:r>
            <a:endParaRPr lang="fr-FR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 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32" name="Flèche vers le bas 31"/>
          <p:cNvSpPr/>
          <p:nvPr/>
        </p:nvSpPr>
        <p:spPr>
          <a:xfrm rot="10800000">
            <a:off x="6300192" y="4653136"/>
            <a:ext cx="503808" cy="504056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1331640" y="1556792"/>
            <a:ext cx="1512168" cy="31683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000" dirty="0" smtClean="0"/>
          </a:p>
          <a:p>
            <a:pPr algn="ctr">
              <a:defRPr/>
            </a:pPr>
            <a:endParaRPr lang="fr-FR" sz="2000" dirty="0"/>
          </a:p>
          <a:p>
            <a:pPr algn="ctr">
              <a:defRPr/>
            </a:pPr>
            <a:endParaRPr lang="fr-FR" sz="2000" dirty="0" smtClean="0"/>
          </a:p>
          <a:p>
            <a:pPr algn="ctr">
              <a:defRPr/>
            </a:pPr>
            <a:endParaRPr lang="fr-FR" sz="2000" dirty="0"/>
          </a:p>
          <a:p>
            <a:pPr algn="ctr">
              <a:defRPr/>
            </a:pPr>
            <a:endParaRPr lang="fr-FR" sz="2000" dirty="0" smtClean="0"/>
          </a:p>
          <a:p>
            <a:pPr algn="ctr">
              <a:defRPr/>
            </a:pPr>
            <a:r>
              <a:rPr lang="fr-FR" sz="2000" dirty="0" smtClean="0">
                <a:solidFill>
                  <a:schemeClr val="accent2">
                    <a:lumMod val="75000"/>
                  </a:schemeClr>
                </a:solidFill>
              </a:rPr>
              <a:t>UNIVERSITE</a:t>
            </a:r>
            <a:endParaRPr lang="fr-FR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23528" y="1556792"/>
            <a:ext cx="864096" cy="324874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INSTIUT DE FORMATION DE SOINS</a:t>
            </a:r>
          </a:p>
          <a:p>
            <a:pPr algn="ctr">
              <a:defRPr/>
            </a:pPr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INFIRMIERS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23528" y="5013176"/>
            <a:ext cx="936625" cy="2873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dirty="0"/>
              <a:t>CONCOURS </a:t>
            </a:r>
          </a:p>
        </p:txBody>
      </p:sp>
      <p:sp>
        <p:nvSpPr>
          <p:cNvPr id="43" name="Flèche vers le bas 42"/>
          <p:cNvSpPr/>
          <p:nvPr/>
        </p:nvSpPr>
        <p:spPr>
          <a:xfrm rot="10800000">
            <a:off x="3934995" y="4664389"/>
            <a:ext cx="498475" cy="490612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4" name="Flèche vers le bas 43"/>
          <p:cNvSpPr/>
          <p:nvPr/>
        </p:nvSpPr>
        <p:spPr>
          <a:xfrm rot="10800000">
            <a:off x="8172400" y="5517232"/>
            <a:ext cx="496887" cy="414337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7812360" y="4725144"/>
            <a:ext cx="1152128" cy="35934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dirty="0"/>
              <a:t>CONCOURS </a:t>
            </a:r>
          </a:p>
        </p:txBody>
      </p:sp>
      <p:sp>
        <p:nvSpPr>
          <p:cNvPr id="45" name="Rectangle à coins arrondis 44"/>
          <p:cNvSpPr/>
          <p:nvPr/>
        </p:nvSpPr>
        <p:spPr>
          <a:xfrm>
            <a:off x="2987824" y="5229200"/>
            <a:ext cx="4608512" cy="2880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BAC + 2    =      ACCES PRIVILEGIE 	</a:t>
            </a:r>
            <a:endParaRPr lang="fr-FR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  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46" name="Flèche vers le bas 45"/>
          <p:cNvSpPr/>
          <p:nvPr/>
        </p:nvSpPr>
        <p:spPr>
          <a:xfrm rot="10800000">
            <a:off x="1763687" y="4725143"/>
            <a:ext cx="498475" cy="869869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7" name="ZoneTexte 46"/>
          <p:cNvSpPr txBox="1"/>
          <p:nvPr/>
        </p:nvSpPr>
        <p:spPr>
          <a:xfrm rot="16200000">
            <a:off x="-677818" y="2990186"/>
            <a:ext cx="4511359" cy="4924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defRPr/>
            </a:pPr>
            <a:r>
              <a:rPr lang="fr-FR" sz="1200" dirty="0" smtClean="0">
                <a:solidFill>
                  <a:schemeClr val="accent2">
                    <a:lumMod val="75000"/>
                  </a:schemeClr>
                </a:solidFill>
              </a:rPr>
              <a:t>ETUDE</a:t>
            </a:r>
            <a:r>
              <a:rPr lang="fr-FR" sz="1400" dirty="0" smtClean="0">
                <a:solidFill>
                  <a:schemeClr val="accent2">
                    <a:lumMod val="75000"/>
                  </a:schemeClr>
                </a:solidFill>
              </a:rPr>
              <a:t>S</a:t>
            </a:r>
            <a:endParaRPr lang="fr-FR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1200" dirty="0" smtClean="0"/>
              <a:t> </a:t>
            </a:r>
            <a:r>
              <a:rPr lang="fr-FR" sz="1200" dirty="0" smtClean="0">
                <a:solidFill>
                  <a:schemeClr val="accent2">
                    <a:lumMod val="75000"/>
                  </a:schemeClr>
                </a:solidFill>
              </a:rPr>
              <a:t>MEDICALES </a:t>
            </a:r>
            <a:endParaRPr lang="fr-FR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8" name="ZoneTexte 47"/>
          <p:cNvSpPr txBox="1"/>
          <p:nvPr/>
        </p:nvSpPr>
        <p:spPr>
          <a:xfrm rot="16200000">
            <a:off x="-189151" y="2789551"/>
            <a:ext cx="4511359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defRPr/>
            </a:pPr>
            <a:r>
              <a:rPr lang="fr-FR" sz="1200" dirty="0" smtClean="0">
                <a:solidFill>
                  <a:schemeClr val="accent2">
                    <a:lumMod val="75000"/>
                  </a:schemeClr>
                </a:solidFill>
              </a:rPr>
              <a:t>BIOLOGIE</a:t>
            </a:r>
            <a:r>
              <a:rPr lang="fr-FR" sz="1200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defRPr/>
            </a:pPr>
            <a:endParaRPr lang="fr-FR" sz="1200" dirty="0" smtClean="0">
              <a:solidFill>
                <a:schemeClr val="bg1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 rot="16200000">
            <a:off x="150564" y="2881884"/>
            <a:ext cx="4511359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defRPr/>
            </a:pPr>
            <a:r>
              <a:rPr lang="fr-FR" sz="1200" dirty="0" smtClean="0">
                <a:solidFill>
                  <a:schemeClr val="accent2">
                    <a:lumMod val="75000"/>
                  </a:schemeClr>
                </a:solidFill>
              </a:rPr>
              <a:t>CHIMIE</a:t>
            </a:r>
            <a:r>
              <a:rPr lang="fr-FR" sz="12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0" name="Flèche vers le bas 49"/>
          <p:cNvSpPr/>
          <p:nvPr/>
        </p:nvSpPr>
        <p:spPr>
          <a:xfrm rot="10597461">
            <a:off x="476618" y="5384360"/>
            <a:ext cx="498475" cy="409575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51" name="Picture 14" descr="Photo 071"/>
          <p:cNvPicPr>
            <a:picLocks noChangeAspect="1" noChangeArrowheads="1"/>
          </p:cNvPicPr>
          <p:nvPr/>
        </p:nvPicPr>
        <p:blipFill>
          <a:blip r:embed="rId5" cstate="print">
            <a:lum bright="-20000" contrast="40000"/>
          </a:blip>
          <a:srcRect b="7438"/>
          <a:stretch>
            <a:fillRect/>
          </a:stretch>
        </p:blipFill>
        <p:spPr bwMode="auto">
          <a:xfrm>
            <a:off x="2843808" y="5805264"/>
            <a:ext cx="64807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 animBg="1"/>
      <p:bldP spid="23" grpId="0" animBg="1"/>
      <p:bldP spid="24" grpId="0" animBg="1"/>
      <p:bldP spid="30" grpId="0" animBg="1"/>
      <p:bldP spid="31" grpId="0" animBg="1"/>
      <p:bldP spid="32" grpId="0" animBg="1"/>
      <p:bldP spid="22" grpId="0" animBg="1"/>
      <p:bldP spid="39" grpId="0" animBg="1"/>
      <p:bldP spid="41" grpId="0" animBg="1"/>
      <p:bldP spid="43" grpId="0" animBg="1"/>
      <p:bldP spid="44" grpId="0" animBg="1"/>
      <p:bldP spid="36" grpId="0" animBg="1"/>
      <p:bldP spid="45" grpId="0" animBg="1"/>
      <p:bldP spid="46" grpId="0" animBg="1"/>
      <p:bldP spid="47" grpId="0"/>
      <p:bldP spid="48" grpId="0"/>
      <p:bldP spid="49" grpId="0"/>
      <p:bldP spid="5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499</Words>
  <Application>Microsoft Office PowerPoint</Application>
  <PresentationFormat>Affichage à l'écran (4:3)</PresentationFormat>
  <Paragraphs>362</Paragraphs>
  <Slides>10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Biotechno</dc:title>
  <dc:creator>valerie</dc:creator>
  <cp:lastModifiedBy>Philmath</cp:lastModifiedBy>
  <cp:revision>6</cp:revision>
  <dcterms:created xsi:type="dcterms:W3CDTF">2012-01-29T10:34:46Z</dcterms:created>
  <dcterms:modified xsi:type="dcterms:W3CDTF">2012-04-01T13:45:52Z</dcterms:modified>
</cp:coreProperties>
</file>